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Color-Color Diagram</a:t>
            </a:r>
          </a:p>
        </c:rich>
      </c:tx>
      <c:layout>
        <c:manualLayout>
          <c:xMode val="edge"/>
          <c:yMode val="edge"/>
          <c:x val="0.3291666666666666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833333333333331E-2"/>
          <c:y val="0.1701388888888889"/>
          <c:w val="0.87916666666666665"/>
          <c:h val="0.704861111111111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AB-4B06-80E9-ADA5965597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T2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AB-4B06-80E9-ADA5965597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B-4B06-80E9-ADA5965597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T4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AB-4B06-80E9-ADA596559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'color color'!$B$10:$B$13</c:f>
              <c:numCache>
                <c:formatCode>General</c:formatCode>
                <c:ptCount val="4"/>
                <c:pt idx="0">
                  <c:v>0.94</c:v>
                </c:pt>
                <c:pt idx="1">
                  <c:v>0.18</c:v>
                </c:pt>
                <c:pt idx="2">
                  <c:v>0.32</c:v>
                </c:pt>
                <c:pt idx="3">
                  <c:v>-0.36</c:v>
                </c:pt>
              </c:numCache>
            </c:numRef>
          </c:xVal>
          <c:yVal>
            <c:numRef>
              <c:f>'color color'!$C$10:$C$13</c:f>
              <c:numCache>
                <c:formatCode>General</c:formatCode>
                <c:ptCount val="4"/>
                <c:pt idx="0">
                  <c:v>-1.03</c:v>
                </c:pt>
                <c:pt idx="1">
                  <c:v>-0.78</c:v>
                </c:pt>
                <c:pt idx="2">
                  <c:v>0.44</c:v>
                </c:pt>
                <c:pt idx="3">
                  <c:v>1.66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AAB-4B06-80E9-ADA596559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48152"/>
        <c:axId val="1"/>
      </c:scatterChart>
      <c:valAx>
        <c:axId val="21824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layout>
            <c:manualLayout>
              <c:xMode val="edge"/>
              <c:yMode val="edge"/>
              <c:x val="0.46250000000000002"/>
              <c:y val="0.90046296296296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V-R</a:t>
                </a:r>
              </a:p>
            </c:rich>
          </c:tx>
          <c:layout>
            <c:manualLayout>
              <c:xMode val="edge"/>
              <c:yMode val="edge"/>
              <c:x val="1.8749999999999999E-2"/>
              <c:y val="0.48726851851851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24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Color-Color Diagram</a:t>
            </a:r>
          </a:p>
        </c:rich>
      </c:tx>
      <c:layout>
        <c:manualLayout>
          <c:xMode val="edge"/>
          <c:yMode val="edge"/>
          <c:x val="0.3291666666666666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833333333333331E-2"/>
          <c:y val="0.1701388888888889"/>
          <c:w val="0.87916666666666665"/>
          <c:h val="0.704861111111111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A7-44C1-8725-53FBF433F3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T2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7-44C1-8725-53FBF433F3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A7-44C1-8725-53FBF433F3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T4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A7-44C1-8725-53FBF433F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'color color'!$B$10:$B$13</c:f>
              <c:numCache>
                <c:formatCode>General</c:formatCode>
                <c:ptCount val="4"/>
                <c:pt idx="0">
                  <c:v>0.94</c:v>
                </c:pt>
                <c:pt idx="1">
                  <c:v>0.18</c:v>
                </c:pt>
                <c:pt idx="2">
                  <c:v>0.32</c:v>
                </c:pt>
                <c:pt idx="3">
                  <c:v>-0.36</c:v>
                </c:pt>
              </c:numCache>
            </c:numRef>
          </c:xVal>
          <c:yVal>
            <c:numRef>
              <c:f>'color color'!$C$10:$C$13</c:f>
              <c:numCache>
                <c:formatCode>General</c:formatCode>
                <c:ptCount val="4"/>
                <c:pt idx="0">
                  <c:v>-1.03</c:v>
                </c:pt>
                <c:pt idx="1">
                  <c:v>-0.78</c:v>
                </c:pt>
                <c:pt idx="2">
                  <c:v>0.44</c:v>
                </c:pt>
                <c:pt idx="3">
                  <c:v>1.66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2A7-44C1-8725-53FBF433F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48152"/>
        <c:axId val="1"/>
      </c:scatterChart>
      <c:valAx>
        <c:axId val="21824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B-V</a:t>
                </a:r>
              </a:p>
            </c:rich>
          </c:tx>
          <c:layout>
            <c:manualLayout>
              <c:xMode val="edge"/>
              <c:yMode val="edge"/>
              <c:x val="0.46250000000000002"/>
              <c:y val="0.90046296296296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V-R</a:t>
                </a:r>
              </a:p>
            </c:rich>
          </c:tx>
          <c:layout>
            <c:manualLayout>
              <c:xMode val="edge"/>
              <c:yMode val="edge"/>
              <c:x val="1.8749999999999999E-2"/>
              <c:y val="0.48726851851851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24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Bizarre blazar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Brittany Vamvakias</a:t>
            </a:r>
          </a:p>
        </p:txBody>
      </p:sp>
    </p:spTree>
    <p:extLst>
      <p:ext uri="{BB962C8B-B14F-4D97-AF65-F5344CB8AC3E}">
        <p14:creationId xmlns:p14="http://schemas.microsoft.com/office/powerpoint/2010/main" val="49771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988428"/>
              </p:ext>
            </p:extLst>
          </p:nvPr>
        </p:nvGraphicFramePr>
        <p:xfrm>
          <a:off x="535183" y="2614862"/>
          <a:ext cx="3603681" cy="1491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89">
                  <a:extLst>
                    <a:ext uri="{9D8B030D-6E8A-4147-A177-3AD203B41FA5}">
                      <a16:colId xmlns:a16="http://schemas.microsoft.com/office/drawing/2014/main" val="247034021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val="2772348716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val="112206353"/>
                    </a:ext>
                  </a:extLst>
                </a:gridCol>
              </a:tblGrid>
              <a:tr h="479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Calculated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Catalogue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251620"/>
                  </a:ext>
                </a:extLst>
              </a:tr>
              <a:tr h="337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1218897"/>
                  </a:ext>
                </a:extLst>
              </a:tr>
              <a:tr h="337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8987368"/>
                  </a:ext>
                </a:extLst>
              </a:tr>
              <a:tr h="337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074274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77603"/>
              </p:ext>
            </p:extLst>
          </p:nvPr>
        </p:nvGraphicFramePr>
        <p:xfrm>
          <a:off x="535183" y="4686300"/>
          <a:ext cx="3579617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317">
                  <a:extLst>
                    <a:ext uri="{9D8B030D-6E8A-4147-A177-3AD203B41FA5}">
                      <a16:colId xmlns:a16="http://schemas.microsoft.com/office/drawing/2014/main" val="13159313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219326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6862169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B-V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V-R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057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9347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3035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1162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79355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DF8E8C-45F2-4DF3-A9A2-306CC4A85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24630"/>
              </p:ext>
            </p:extLst>
          </p:nvPr>
        </p:nvGraphicFramePr>
        <p:xfrm>
          <a:off x="4876800" y="2463800"/>
          <a:ext cx="66675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62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541500"/>
            <a:ext cx="6227064" cy="3782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 err="1"/>
              <a:t>Autoguider</a:t>
            </a:r>
            <a:r>
              <a:rPr lang="en-US" dirty="0"/>
              <a:t> is the best invention known to mankind</a:t>
            </a:r>
          </a:p>
          <a:p>
            <a:r>
              <a:rPr lang="en-US" dirty="0"/>
              <a:t>Weird ghost-like image in some darks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5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Calculated and catalogue values matched up well</a:t>
            </a:r>
          </a:p>
          <a:p>
            <a:r>
              <a:rPr lang="en-US" dirty="0"/>
              <a:t>V filter showed a lower/brighter magnitude</a:t>
            </a:r>
          </a:p>
          <a:p>
            <a:r>
              <a:rPr lang="en-US" dirty="0"/>
              <a:t>Bigger difference between filter’s magnitudes than reference stars</a:t>
            </a:r>
          </a:p>
          <a:p>
            <a:r>
              <a:rPr lang="en-US" dirty="0"/>
              <a:t>BL Lacertae is secluded in the color-color diagram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34732"/>
              </p:ext>
            </p:extLst>
          </p:nvPr>
        </p:nvGraphicFramePr>
        <p:xfrm>
          <a:off x="567436" y="4290635"/>
          <a:ext cx="6477000" cy="982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303782144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43462223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98916564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10144851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11839676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693820904"/>
                    </a:ext>
                  </a:extLst>
                </a:gridCol>
              </a:tblGrid>
              <a:tr h="381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Magnitude of T1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Magnitude of 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Magnitude of T2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Magnitude of 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Magnitude of T4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1272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494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4843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9852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02307"/>
              </p:ext>
            </p:extLst>
          </p:nvPr>
        </p:nvGraphicFramePr>
        <p:xfrm>
          <a:off x="2004095" y="5419046"/>
          <a:ext cx="3603681" cy="1308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689">
                  <a:extLst>
                    <a:ext uri="{9D8B030D-6E8A-4147-A177-3AD203B41FA5}">
                      <a16:colId xmlns:a16="http://schemas.microsoft.com/office/drawing/2014/main" val="247034021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val="2772348716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val="112206353"/>
                    </a:ext>
                  </a:extLst>
                </a:gridCol>
              </a:tblGrid>
              <a:tr h="295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Calculated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Catalogue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251620"/>
                  </a:ext>
                </a:extLst>
              </a:tr>
              <a:tr h="337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1218897"/>
                  </a:ext>
                </a:extLst>
              </a:tr>
              <a:tr h="337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8987368"/>
                  </a:ext>
                </a:extLst>
              </a:tr>
              <a:tr h="337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074274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748488892"/>
              </p:ext>
            </p:extLst>
          </p:nvPr>
        </p:nvGraphicFramePr>
        <p:xfrm>
          <a:off x="7271476" y="3670300"/>
          <a:ext cx="46228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empoweryourknowledgeandhappytrivia.files.wordpress.com/2015/05/quasar-stru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2789" y="1442334"/>
            <a:ext cx="4782312" cy="39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dirty="0"/>
              <a:t>Quasars and blazars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en-US" dirty="0"/>
              <a:t>A quasar is an active galactic nucleus with a supermassive black hole as the center.</a:t>
            </a:r>
          </a:p>
          <a:p>
            <a:r>
              <a:rPr lang="en-US" dirty="0"/>
              <a:t>It is thought to be formed by the collision of two galaxies.</a:t>
            </a:r>
          </a:p>
          <a:p>
            <a:r>
              <a:rPr lang="en-US" dirty="0"/>
              <a:t>A blazar is a more compact and energetic quasar, with the jet pointing towards the Earth.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9281" y="5901250"/>
            <a:ext cx="602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https://empoweryourknowledgeandhappytrivia.files.wordpress.com/2015/05/quasar-structure.jpg</a:t>
            </a:r>
          </a:p>
        </p:txBody>
      </p:sp>
    </p:spTree>
    <p:extLst>
      <p:ext uri="{BB962C8B-B14F-4D97-AF65-F5344CB8AC3E}">
        <p14:creationId xmlns:p14="http://schemas.microsoft.com/office/powerpoint/2010/main" val="397185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ig05.deviantart.net/75f9/f/2011/156/f/c/quasar_by_tadp0l3-d3i5a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r="12238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 dirty="0"/>
              <a:t>Why this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My object, BL Lac, is one of the brightest blazars that we can see around this time of year.</a:t>
            </a:r>
          </a:p>
          <a:p>
            <a:r>
              <a:rPr lang="en-US" sz="1600" dirty="0"/>
              <a:t>BL Lac is the prototype for a classification of highly variable AGNs.</a:t>
            </a:r>
          </a:p>
          <a:p>
            <a:r>
              <a:rPr lang="en-US" sz="1600" dirty="0"/>
              <a:t>Extreme space things are awesome.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059" y="6334780"/>
            <a:ext cx="419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http://orig05.deviantart.net/75f9/f/2011/156/f/c/quasar_by_tadp0l3-d3i5axl.jpg</a:t>
            </a:r>
          </a:p>
        </p:txBody>
      </p:sp>
    </p:spTree>
    <p:extLst>
      <p:ext uri="{BB962C8B-B14F-4D97-AF65-F5344CB8AC3E}">
        <p14:creationId xmlns:p14="http://schemas.microsoft.com/office/powerpoint/2010/main" val="209590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values close to NOMAD-1 Catalogue values</a:t>
            </a:r>
          </a:p>
          <a:p>
            <a:r>
              <a:rPr lang="en-US" dirty="0"/>
              <a:t>Brighter magnitude in the V filter</a:t>
            </a:r>
          </a:p>
          <a:p>
            <a:r>
              <a:rPr lang="en-US" dirty="0"/>
              <a:t>Secluded from 3 reference stars in a color-color diagram</a:t>
            </a:r>
          </a:p>
        </p:txBody>
      </p:sp>
    </p:spTree>
    <p:extLst>
      <p:ext uri="{BB962C8B-B14F-4D97-AF65-F5344CB8AC3E}">
        <p14:creationId xmlns:p14="http://schemas.microsoft.com/office/powerpoint/2010/main" val="1749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79" y="1541500"/>
            <a:ext cx="6227064" cy="3782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Goal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To compare the magnitudes in the B, V, and R filter of BL Lac with 4 other reference stars to see if there’s a notable difference.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175" y="522177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Filter</a:t>
            </a:r>
          </a:p>
        </p:txBody>
      </p:sp>
    </p:spTree>
    <p:extLst>
      <p:ext uri="{BB962C8B-B14F-4D97-AF65-F5344CB8AC3E}">
        <p14:creationId xmlns:p14="http://schemas.microsoft.com/office/powerpoint/2010/main" val="365462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32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933700"/>
            <a:ext cx="655320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246" y="2518117"/>
            <a:ext cx="341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Filter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4051495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Filter</a:t>
            </a:r>
          </a:p>
        </p:txBody>
      </p:sp>
    </p:spTree>
    <p:extLst>
      <p:ext uri="{BB962C8B-B14F-4D97-AF65-F5344CB8AC3E}">
        <p14:creationId xmlns:p14="http://schemas.microsoft.com/office/powerpoint/2010/main" val="367104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20” Cassegrain with filters B, V, and R.</a:t>
            </a:r>
          </a:p>
          <a:p>
            <a:r>
              <a:rPr lang="en-US" dirty="0"/>
              <a:t>Darks and Flats</a:t>
            </a:r>
          </a:p>
          <a:p>
            <a:r>
              <a:rPr lang="en-US" dirty="0"/>
              <a:t>Reduction with CCDSoft</a:t>
            </a:r>
          </a:p>
          <a:p>
            <a:r>
              <a:rPr lang="en-US" dirty="0"/>
              <a:t>Coordinate System with astrometry.net</a:t>
            </a:r>
          </a:p>
          <a:p>
            <a:r>
              <a:rPr lang="en-US" dirty="0"/>
              <a:t>Multi-Aperture photometry with AstroImageJ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4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73964"/>
              </p:ext>
            </p:extLst>
          </p:nvPr>
        </p:nvGraphicFramePr>
        <p:xfrm>
          <a:off x="397607" y="2377440"/>
          <a:ext cx="6762850" cy="177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70">
                  <a:extLst>
                    <a:ext uri="{9D8B030D-6E8A-4147-A177-3AD203B41FA5}">
                      <a16:colId xmlns:a16="http://schemas.microsoft.com/office/drawing/2014/main" val="2930794150"/>
                    </a:ext>
                  </a:extLst>
                </a:gridCol>
                <a:gridCol w="1352570">
                  <a:extLst>
                    <a:ext uri="{9D8B030D-6E8A-4147-A177-3AD203B41FA5}">
                      <a16:colId xmlns:a16="http://schemas.microsoft.com/office/drawing/2014/main" val="3580627689"/>
                    </a:ext>
                  </a:extLst>
                </a:gridCol>
                <a:gridCol w="1352570">
                  <a:extLst>
                    <a:ext uri="{9D8B030D-6E8A-4147-A177-3AD203B41FA5}">
                      <a16:colId xmlns:a16="http://schemas.microsoft.com/office/drawing/2014/main" val="313626301"/>
                    </a:ext>
                  </a:extLst>
                </a:gridCol>
                <a:gridCol w="1352570">
                  <a:extLst>
                    <a:ext uri="{9D8B030D-6E8A-4147-A177-3AD203B41FA5}">
                      <a16:colId xmlns:a16="http://schemas.microsoft.com/office/drawing/2014/main" val="2524967309"/>
                    </a:ext>
                  </a:extLst>
                </a:gridCol>
                <a:gridCol w="1352570">
                  <a:extLst>
                    <a:ext uri="{9D8B030D-6E8A-4147-A177-3AD203B41FA5}">
                      <a16:colId xmlns:a16="http://schemas.microsoft.com/office/drawing/2014/main" val="1014247119"/>
                    </a:ext>
                  </a:extLst>
                </a:gridCol>
              </a:tblGrid>
              <a:tr h="443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 of T1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 of T2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Flux of T3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Flux of T4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525611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1.064928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2.196641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1.411162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1.585408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339664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0.544396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0.28215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0.496234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1.915935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812969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0.472375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0.923101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0.625956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0.709995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939883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80784"/>
              </p:ext>
            </p:extLst>
          </p:nvPr>
        </p:nvGraphicFramePr>
        <p:xfrm>
          <a:off x="4389119" y="4318782"/>
          <a:ext cx="7498080" cy="2180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4061456128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12559965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3796638236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82693447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30417938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487353651"/>
                    </a:ext>
                  </a:extLst>
                </a:gridCol>
              </a:tblGrid>
              <a:tr h="872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Magnitude of T1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Magnitude of C2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Magnitude of T2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Magnitude of T3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Magnitude of T4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3930361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2267993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7545065"/>
                  </a:ext>
                </a:extLst>
              </a:tr>
              <a:tr h="436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02075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607" y="4149968"/>
                <a:ext cx="1392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en-US" dirty="0"/>
                  <a:t> Values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7" y="4149968"/>
                <a:ext cx="1392702" cy="369332"/>
              </a:xfrm>
              <a:prstGeom prst="rect">
                <a:avLst/>
              </a:prstGeom>
              <a:blipFill>
                <a:blip r:embed="rId2"/>
                <a:stretch>
                  <a:fillRect l="-13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76083" y="3949450"/>
            <a:ext cx="301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NOMAD-1 Catalogue Values</a:t>
            </a:r>
          </a:p>
        </p:txBody>
      </p:sp>
    </p:spTree>
    <p:extLst>
      <p:ext uri="{BB962C8B-B14F-4D97-AF65-F5344CB8AC3E}">
        <p14:creationId xmlns:p14="http://schemas.microsoft.com/office/powerpoint/2010/main" val="183330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574388"/>
                <a:ext cx="11985674" cy="108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𝑜𝑏𝑗</m:t>
                          </m:r>
                        </m:sub>
                      </m:sSub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−2.5</m:t>
                          </m:r>
                        </m:e>
                      </m:d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e>
                      </m:func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4388"/>
                <a:ext cx="11985674" cy="10899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02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</TotalTime>
  <Words>461</Words>
  <Application>Microsoft Office PowerPoint</Application>
  <PresentationFormat>Widescreen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Gill Sans MT</vt:lpstr>
      <vt:lpstr>Times New Roman</vt:lpstr>
      <vt:lpstr>Parcel</vt:lpstr>
      <vt:lpstr>Bizarre blazar</vt:lpstr>
      <vt:lpstr>Quasars and blazars</vt:lpstr>
      <vt:lpstr>Why this project?</vt:lpstr>
      <vt:lpstr>Expectations</vt:lpstr>
      <vt:lpstr>Goal of the project</vt:lpstr>
      <vt:lpstr>PowerPoint Presentation</vt:lpstr>
      <vt:lpstr>Method</vt:lpstr>
      <vt:lpstr>Data gathered</vt:lpstr>
      <vt:lpstr>PowerPoint Presentation</vt:lpstr>
      <vt:lpstr>Results</vt:lpstr>
      <vt:lpstr>errors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Bizarre blazar</dc:title>
  <dc:creator>Britt Vamvakias</dc:creator>
  <cp:lastModifiedBy>Britt Vamvakias</cp:lastModifiedBy>
  <cp:revision>6</cp:revision>
  <dcterms:created xsi:type="dcterms:W3CDTF">2016-12-02T19:09:15Z</dcterms:created>
  <dcterms:modified xsi:type="dcterms:W3CDTF">2016-12-06T17:53:03Z</dcterms:modified>
</cp:coreProperties>
</file>