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62" r:id="rId2"/>
    <p:sldId id="335" r:id="rId3"/>
    <p:sldId id="385" r:id="rId4"/>
    <p:sldId id="362" r:id="rId5"/>
    <p:sldId id="363" r:id="rId6"/>
    <p:sldId id="364" r:id="rId7"/>
    <p:sldId id="365" r:id="rId8"/>
    <p:sldId id="366" r:id="rId9"/>
    <p:sldId id="367" r:id="rId10"/>
    <p:sldId id="375" r:id="rId11"/>
    <p:sldId id="376" r:id="rId12"/>
    <p:sldId id="370" r:id="rId13"/>
    <p:sldId id="371" r:id="rId14"/>
    <p:sldId id="372" r:id="rId15"/>
    <p:sldId id="312" r:id="rId16"/>
    <p:sldId id="373" r:id="rId17"/>
    <p:sldId id="374" r:id="rId18"/>
    <p:sldId id="384" r:id="rId19"/>
    <p:sldId id="377" r:id="rId20"/>
    <p:sldId id="356" r:id="rId21"/>
    <p:sldId id="381" r:id="rId22"/>
    <p:sldId id="382" r:id="rId23"/>
    <p:sldId id="378" r:id="rId24"/>
    <p:sldId id="379" r:id="rId25"/>
    <p:sldId id="386" r:id="rId26"/>
    <p:sldId id="387" r:id="rId27"/>
    <p:sldId id="389" r:id="rId28"/>
    <p:sldId id="402" r:id="rId29"/>
    <p:sldId id="357" r:id="rId30"/>
    <p:sldId id="390" r:id="rId31"/>
    <p:sldId id="394" r:id="rId32"/>
    <p:sldId id="400" r:id="rId33"/>
    <p:sldId id="333" r:id="rId34"/>
    <p:sldId id="399" r:id="rId35"/>
    <p:sldId id="354" r:id="rId36"/>
    <p:sldId id="325" r:id="rId37"/>
    <p:sldId id="391" r:id="rId38"/>
    <p:sldId id="392" r:id="rId39"/>
    <p:sldId id="283" r:id="rId40"/>
    <p:sldId id="393" r:id="rId41"/>
    <p:sldId id="322" r:id="rId42"/>
    <p:sldId id="361" r:id="rId43"/>
    <p:sldId id="401" r:id="rId44"/>
    <p:sldId id="359" r:id="rId45"/>
    <p:sldId id="397" r:id="rId46"/>
    <p:sldId id="396" r:id="rId47"/>
    <p:sldId id="321" r:id="rId48"/>
    <p:sldId id="355" r:id="rId49"/>
    <p:sldId id="308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0" autoAdjust="0"/>
    <p:restoredTop sz="94713" autoAdjust="0"/>
  </p:normalViewPr>
  <p:slideViewPr>
    <p:cSldViewPr>
      <p:cViewPr>
        <p:scale>
          <a:sx n="66" d="100"/>
          <a:sy n="66" d="100"/>
        </p:scale>
        <p:origin x="-312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BF381-EBAB-4246-B4D3-0D269ACF2108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F0469-813B-4D75-9471-0F8E71AFC1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D9C4FB-20DE-4848-8FC4-F6422D608112}" type="datetimeFigureOut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2D6A8D-063C-474D-97EB-16B4F9E9A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Imgae: http://www.ocpp.org/2005/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BAECB4-D94E-428D-9540-279BA3515AC6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8959B3-7BA0-4D99-96CB-9DB1C40C7552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A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B776A-CDE7-4798-9377-33BEE11CF001}" type="slidenum">
              <a:rPr lang="en-AU" smtClean="0"/>
              <a:pPr/>
              <a:t>29</a:t>
            </a:fld>
            <a:endParaRPr lang="en-A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B776A-CDE7-4798-9377-33BEE11CF001}" type="slidenum">
              <a:rPr lang="en-AU" smtClean="0"/>
              <a:pPr/>
              <a:t>34</a:t>
            </a:fld>
            <a:endParaRPr lang="en-A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F1E987-953C-4608-BC61-D2C09C402FFA}" type="slidenum">
              <a:rPr lang="en-AU" smtClean="0"/>
              <a:pPr/>
              <a:t>36</a:t>
            </a:fld>
            <a:endParaRPr lang="en-A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B776A-CDE7-4798-9377-33BEE11CF001}" type="slidenum">
              <a:rPr lang="en-AU" smtClean="0"/>
              <a:pPr/>
              <a:t>42</a:t>
            </a:fld>
            <a:endParaRPr lang="en-A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B776A-CDE7-4798-9377-33BEE11CF001}" type="slidenum">
              <a:rPr lang="en-AU" smtClean="0"/>
              <a:pPr/>
              <a:t>44</a:t>
            </a:fld>
            <a:endParaRPr lang="en-A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9A5C74-AA8F-4488-AFBE-5BF4A54A4E52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Imgae: http://www.ocpp.org/2005/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825189-CBA5-469E-A57F-C42686EDD739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A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Images: Google Earth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747DE7-EB19-49BA-A172-641CCFCDC618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Images: Google Earth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856BED-B7B1-4ED6-99C4-250EB9301C2C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A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smtClean="0"/>
              <a:t>Image: Google Earth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40D1D9-2928-4A9B-9E87-BC0F897B8DDE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A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A877C-F732-4761-9470-7F95CCBD9461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A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0B776A-CDE7-4798-9377-33BEE11CF001}" type="slidenum">
              <a:rPr lang="en-AU" smtClean="0"/>
              <a:pPr/>
              <a:t>20</a:t>
            </a:fld>
            <a:endParaRPr lang="en-A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DC35E-0EA5-409A-99D9-8BE01196F1FB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A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7343C-9E23-4CF4-B02B-87E4B9B1DD1F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1E827-CC50-411C-89A8-D6BFB6DE2762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477FE-5896-4C13-BA58-471A592137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66D31-C32F-464A-840D-415AB0F3F95F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3C27-672F-45A5-9F1A-7A987E84B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31003-2B52-4F5B-9E48-1CAE402E3798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467B-7222-411F-B90E-C39AF5B21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2C8E7-ACB0-48AC-A2F3-8301A1E950DE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E9AE-EA2D-407D-AAE2-456224CD5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99131-C320-45BE-9613-6D7253CF4FD8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9B54D-5BEF-4013-821B-76FFDBB3B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EE3C0-AF82-4818-A3E8-2D51C57C3AA0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ECCDE-0ACD-4EC6-B5AF-49DC10F8C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3AD5F-99B5-44ED-981B-8A0957F368E9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68AC-9751-493D-945D-8D5D20A31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CB725-4B71-4CB2-99C6-2FB4FA8300C1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1A0EB-BF6F-486C-8708-4F737E38D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A06D2-5BE3-476D-99D0-957A17F77D30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7D17C-434E-40D2-ACB0-EA94B5BCA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C34E-2302-4FE6-8FC6-C74D90FEF018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9F084-AF75-4633-8273-5D99A33E8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A1A1-A605-469A-93E0-4E8FCC7AA95B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9F052-5317-43FA-A76D-46BC4FB77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E370C7-EAAF-44D0-835A-5A1E582ABAAB}" type="datetime1">
              <a:rPr lang="en-US"/>
              <a:pPr>
                <a:defRPr/>
              </a:pPr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A9AC76-19AB-49F7-97F4-B12C7112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a\talks\CW_summary_GWPAW2016\PulsarWithProfile.480p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1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29200" y="0"/>
            <a:ext cx="41148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How do we </a:t>
            </a:r>
            <a:r>
              <a:rPr lang="en-US" i="1" dirty="0" smtClean="0">
                <a:solidFill>
                  <a:schemeClr val="bg1"/>
                </a:solidFill>
                <a:latin typeface="Georgia" pitchFamily="18" charset="0"/>
              </a:rPr>
              <a:t>really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look for gravitational waves?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219200" y="4648200"/>
            <a:ext cx="640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  <a:cs typeface="+mn-cs"/>
              </a:rPr>
              <a:t>Ra Inta (Texas Tech University)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  <a:cs typeface="+mn-cs"/>
              </a:rPr>
              <a:t>for the LIGO Scientific Collaboration and the Virgo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  <a:cs typeface="+mn-cs"/>
              </a:rPr>
              <a:t>Collaboration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Georgia" pitchFamily="18" charset="0"/>
              <a:cs typeface="+mn-cs"/>
            </a:endParaRP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0" y="6211888"/>
            <a:ext cx="396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LIGO 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Document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G1700692-v3</a:t>
            </a:r>
            <a:endParaRPr lang="en-US" b="1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50BEF-143F-4528-9947-EF3A9C87DF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8199" name="Picture 6" descr="C:\Users\Ra\talks\CW_summary_GWPAW2016\LIGO_Scientific_Collaboration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195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C:\Users\Ra\talks\CW_summary_GWPAW2016\virgo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213" y="0"/>
            <a:ext cx="376078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" y="3283803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 tour of some applied mathematical tools used within the LIGO and Virgo collaborations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8201" name="Picture 2" descr="DoubleT-485"/>
          <p:cNvPicPr>
            <a:picLocks noChangeAspect="1" noChangeArrowheads="1"/>
          </p:cNvPicPr>
          <p:nvPr/>
        </p:nvPicPr>
        <p:blipFill>
          <a:blip r:embed="rId4" cstate="print"/>
          <a:srcRect l="20190" t="17184" r="29964" b="22038"/>
          <a:stretch>
            <a:fillRect/>
          </a:stretch>
        </p:blipFill>
        <p:spPr bwMode="auto">
          <a:xfrm>
            <a:off x="7848600" y="5486400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914400"/>
            <a:ext cx="69437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352800" y="6477000"/>
            <a:ext cx="3348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http://arxiv.org/abs/1602.03845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LASER interferometers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Ra\Pictures\Photos\photos_Louisiana\LIGO\LLO_YEndStation_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a\talks\ACGRG5\Hanford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643063"/>
            <a:ext cx="43402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Ra\talks\ACGRG5\LivingstonCU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3438" y="1643063"/>
            <a:ext cx="4340225" cy="3286125"/>
          </a:xfrm>
        </p:spPr>
      </p:pic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The LIGO Network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71688" y="5715000"/>
            <a:ext cx="51908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Georgia" pitchFamily="18" charset="0"/>
              </a:rPr>
              <a:t>4 km baseline, seismic isolation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6 0.13622 L 0.00296 0.469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13622 L -0.00104 0.469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Ra\talks\ACGRG5\LIGO_H1_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813"/>
            <a:ext cx="91440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AU" smtClean="0"/>
          </a:p>
        </p:txBody>
      </p:sp>
      <p:sp>
        <p:nvSpPr>
          <p:cNvPr id="276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AU" smtClean="0"/>
          </a:p>
        </p:txBody>
      </p:sp>
      <p:pic>
        <p:nvPicPr>
          <p:cNvPr id="9" name="Picture 2" descr="C:\Users\Ra\talks\ACGRG5\Hanford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000125"/>
            <a:ext cx="1509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Ra\talks\ACGRG5\Livingston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4714875"/>
            <a:ext cx="1500187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82609 L -1.94444E-6 2.27567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33302 L -4.44444E-6 -3.38575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7567E-6 L -0.09705 0.254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" y="1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6716E-6 L 0.00903 0.79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AU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AU" smtClean="0"/>
          </a:p>
        </p:txBody>
      </p:sp>
      <p:pic>
        <p:nvPicPr>
          <p:cNvPr id="28676" name="Picture 2" descr="C:\Users\Ra\talks\ACGRG5\H1_L1_Virgo_Netwo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7813"/>
            <a:ext cx="91440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a\talks\ACGRG5\Hanford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57188"/>
            <a:ext cx="4714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Ra\talks\ACGRG5\LivingstonC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-179388"/>
            <a:ext cx="471488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Ra\talks\ACGRG5\VirgoC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5250" y="5715000"/>
            <a:ext cx="5000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143250" y="142875"/>
            <a:ext cx="5786438" cy="8572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AU" sz="3600" dirty="0">
                <a:solidFill>
                  <a:srgbClr val="FF0000"/>
                </a:solidFill>
              </a:rPr>
              <a:t>The LIGO-Virgo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33302 L -4.44444E-6 -3.3857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-0.47396 0.4576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" y="2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LIGO/Virgo facts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048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Largest ultra-high vacuum system 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LIGO/Virgo band: </a:t>
            </a:r>
            <a:r>
              <a:rPr lang="en-US" i="1" dirty="0" smtClean="0">
                <a:solidFill>
                  <a:schemeClr val="bg1"/>
                </a:solidFill>
                <a:latin typeface="Georgia" pitchFamily="18" charset="0"/>
              </a:rPr>
              <a:t>O(10)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Hz – </a:t>
            </a:r>
            <a:r>
              <a:rPr lang="en-US" i="1" dirty="0" smtClean="0">
                <a:solidFill>
                  <a:schemeClr val="bg1"/>
                </a:solidFill>
                <a:latin typeface="Georgia" pitchFamily="18" charset="0"/>
              </a:rPr>
              <a:t>O(1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) kHz (audio frequencies)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Dominant noise source at high frequency: quantum vacuum fluctuations (‘shot noise’)!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92BD6C-644E-41E0-9699-70CC18B39AB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aLIGO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noise budget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239000" cy="489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Adhikari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R.X.: “Gravitational radiation detection with laser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interferometry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,”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Rev. Mod. Phys. 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86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(2014)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 descr="C:\Users\Ra\talks\TTU_MathMiniSymposium2017\LSC_WorkingGroups_AnalysisDetChar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Working groups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Ra\talks\TTU_MathMiniSymposium2017\LSC_WorkingGroups_AnalysisDetCha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Feature detection</a:t>
            </a:r>
          </a:p>
        </p:txBody>
      </p:sp>
      <p:pic>
        <p:nvPicPr>
          <p:cNvPr id="38915" name="Picture 2" descr="C:\Users\Ra\talks\ACGRG5\dalmation_d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357313"/>
            <a:ext cx="6500813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8"/>
          <p:cNvGrpSpPr>
            <a:grpSpLocks/>
          </p:cNvGrpSpPr>
          <p:nvPr/>
        </p:nvGrpSpPr>
        <p:grpSpPr bwMode="auto">
          <a:xfrm>
            <a:off x="152400" y="979487"/>
            <a:ext cx="8839200" cy="5731858"/>
            <a:chOff x="76200" y="914400"/>
            <a:chExt cx="8991600" cy="5830798"/>
          </a:xfrm>
        </p:grpSpPr>
        <p:sp>
          <p:nvSpPr>
            <p:cNvPr id="15" name="Rectangle 14"/>
            <p:cNvSpPr/>
            <p:nvPr/>
          </p:nvSpPr>
          <p:spPr>
            <a:xfrm>
              <a:off x="76200" y="914400"/>
              <a:ext cx="8991600" cy="55633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29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2693180"/>
              <a:ext cx="7826375" cy="4012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8560" y="998023"/>
              <a:ext cx="3300040" cy="169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990600"/>
              <a:ext cx="3375212" cy="1728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8" name="TextBox 17"/>
            <p:cNvSpPr txBox="1">
              <a:spLocks noChangeArrowheads="1"/>
            </p:cNvSpPr>
            <p:nvPr/>
          </p:nvSpPr>
          <p:spPr bwMode="auto">
            <a:xfrm>
              <a:off x="152400" y="6400800"/>
              <a:ext cx="2390846" cy="34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Georgia" pitchFamily="18" charset="0"/>
                </a:rPr>
                <a:t>Caltech/MIT/LIGO Lab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3FF58-2257-47FE-91C4-32EB6CD70B1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Gravitational waves</a:t>
            </a:r>
          </a:p>
        </p:txBody>
      </p:sp>
      <p:sp>
        <p:nvSpPr>
          <p:cNvPr id="12293" name="TextBox 16"/>
          <p:cNvSpPr txBox="1">
            <a:spLocks noChangeArrowheads="1"/>
          </p:cNvSpPr>
          <p:nvPr/>
        </p:nvSpPr>
        <p:spPr bwMode="auto">
          <a:xfrm>
            <a:off x="2819400" y="6411913"/>
            <a:ext cx="4497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Abbott, B.P. et al., 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PRL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it-IT" b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116</a:t>
            </a: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:061102 (2016)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Ra\talks\UoC_colloquium2016\gravitational-waves_CBC_ev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9285"/>
            <a:ext cx="9144000" cy="564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990600" y="381000"/>
            <a:ext cx="78357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I: Compact Binary Coalescence (CBC)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03D22-D7DF-4170-BF58-0143C14B95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2" descr="C:\Users\Ra\talks\UoC_colloquium2016\CBC_Samur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7924800" cy="534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1371600" y="6248400"/>
            <a:ext cx="5726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Image: </a:t>
            </a:r>
            <a:r>
              <a:rPr lang="da-DK" sz="16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Hannam, Mark </a:t>
            </a:r>
            <a:r>
              <a:rPr lang="da-DK" sz="1600" i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al., Phys.Rev. D </a:t>
            </a:r>
            <a:r>
              <a:rPr lang="da-DK" sz="1600" b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79</a:t>
            </a:r>
            <a:r>
              <a:rPr lang="da-DK" sz="16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(2009) 084025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27088" y="1557338"/>
            <a:ext cx="7416800" cy="4032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Chirp mass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692275" y="1954213"/>
          <a:ext cx="5903913" cy="3130550"/>
        </p:xfrm>
        <a:graphic>
          <a:graphicData uri="http://schemas.openxmlformats.org/presentationml/2006/ole">
            <p:oleObj spid="_x0000_s61442" name="Equation" r:id="rId3" imgW="1676160" imgH="8888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Ra\talks\ACGRG5\MatchedFilter_Low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2071688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Matched filter</a:t>
            </a:r>
          </a:p>
        </p:txBody>
      </p:sp>
      <p:sp>
        <p:nvSpPr>
          <p:cNvPr id="3994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572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AU" smtClean="0"/>
              <a:t>‘Template’ =  expected wave-form =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Ra\talks\ACGRG5\MatchedFilter_High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085975"/>
            <a:ext cx="63627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Matched filter</a:t>
            </a: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572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AU" smtClean="0"/>
              <a:t>‘Template’ =  expected wave-form = filter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Template banks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138" y="1447800"/>
            <a:ext cx="5224462" cy="44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096000"/>
            <a:ext cx="890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LVC: “Binary Black Hole Mergers in the First Advanced LIGO Observing Run,”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X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6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(041015) (2016)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Ra\talks\TTU_MathMiniSymposium2017\OwensMethod_negativ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6324600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Information geometry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36576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Owen, B.J.: “Search templates for gravitational waves from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inspiraling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binaries: Choice of template spacing,”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53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(12) (1996)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5334000"/>
            <a:ext cx="433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Sathyaprakash,B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 S.: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50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(R7111) (1994)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28872" y="6169223"/>
            <a:ext cx="491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Cutler, C. &amp; Flanagan ,E. E. :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49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(2658) (1994)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Dimensionality reduction via SVD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544531"/>
            <a:ext cx="4038600" cy="371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57150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Cannon, K.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.: “Singular value decomposition applied to compact binary coalescence gravitational-wave signals,”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82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(044025) (2010)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Further improvements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Abbott, B.P.,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et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al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.: “GW150914: First results from the search for binary black hole coalescence with Advanced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LIGO”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Phys. Rev. D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93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122003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(2016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Allen, B.: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“A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chi-squared time-frequency discriminator for gravitational wave detection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,” </a:t>
            </a:r>
            <a:r>
              <a:rPr lang="en-US" sz="2000" i="1" dirty="0" err="1" smtClean="0">
                <a:solidFill>
                  <a:schemeClr val="bg1"/>
                </a:solidFill>
                <a:latin typeface="Georgia" pitchFamily="18" charset="0"/>
              </a:rPr>
              <a:t>Phys.Rev.D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71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:06200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(2005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Allen, B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.,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et al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.: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“FINDCHIRP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 An algorithm for detection of gravitational waves from </a:t>
            </a:r>
            <a:r>
              <a:rPr lang="en-US" sz="2000" dirty="0" err="1" smtClean="0">
                <a:solidFill>
                  <a:schemeClr val="bg1"/>
                </a:solidFill>
                <a:latin typeface="Georgia" pitchFamily="18" charset="0"/>
              </a:rPr>
              <a:t>inspiraling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 compact binaries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,”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Phys. Rev. D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85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:122006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(2012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Georgia" pitchFamily="18" charset="0"/>
              </a:rPr>
              <a:t>Capano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 C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.,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et al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.: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“Implementing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a search for gravitational waves from non-</a:t>
            </a:r>
            <a:r>
              <a:rPr lang="en-US" sz="2000" dirty="0" err="1" smtClean="0">
                <a:solidFill>
                  <a:schemeClr val="bg1"/>
                </a:solidFill>
                <a:latin typeface="Georgia" pitchFamily="18" charset="0"/>
              </a:rPr>
              <a:t>precessing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 spinning binary black holes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,”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Phys. Rev. D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93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:124007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(2016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Georgia" pitchFamily="18" charset="0"/>
              </a:rPr>
              <a:t>Usman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 S.A.,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et al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.: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“The </a:t>
            </a:r>
            <a:r>
              <a:rPr lang="en-US" sz="2000" dirty="0" err="1" smtClean="0">
                <a:solidFill>
                  <a:schemeClr val="bg1"/>
                </a:solidFill>
                <a:latin typeface="Georgia" pitchFamily="18" charset="0"/>
              </a:rPr>
              <a:t>PyCBC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 search for gravitational waves from compact binary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coalescence,”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Classical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and Quantum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Gravity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33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(21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 (2016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2000" dirty="0" smtClean="0">
              <a:solidFill>
                <a:schemeClr val="bg1"/>
              </a:solidFill>
              <a:latin typeface="Georgia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Messick, C.,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et al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.: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“Analysis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Framework for the Prompt Discovery of Compact Binary Mergers in Gravitational-wave Data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,” </a:t>
            </a:r>
            <a:r>
              <a:rPr lang="en-US" sz="2000" i="1" dirty="0" smtClean="0">
                <a:solidFill>
                  <a:schemeClr val="bg1"/>
                </a:solidFill>
                <a:latin typeface="Georgia" pitchFamily="18" charset="0"/>
              </a:rPr>
              <a:t>Phys. Rev. D </a:t>
            </a:r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95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:042001 </a:t>
            </a:r>
            <a:r>
              <a:rPr lang="en-US" sz="2000" dirty="0" smtClean="0">
                <a:solidFill>
                  <a:schemeClr val="bg1"/>
                </a:solidFill>
                <a:latin typeface="Georgia" pitchFamily="18" charset="0"/>
              </a:rPr>
              <a:t>(2017)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Ra\talks\TTU_MathMiniSymposium2017\Signal_Burs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6309"/>
            <a:ext cx="9144000" cy="6221691"/>
          </a:xfrm>
          <a:prstGeom prst="rect">
            <a:avLst/>
          </a:prstGeom>
          <a:noFill/>
        </p:spPr>
      </p:pic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2362200" y="76200"/>
            <a:ext cx="4778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II: Un-modeled Bursts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03D22-D7DF-4170-BF58-0143C14B955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1618" name="Picture 2" descr="C:\Users\Ra\talks\TTU_MathMiniSymposium2017\Black_Hole_Mass_Ch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-5400000">
            <a:off x="8118696" y="384470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Image: LIGO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200" y="6172200"/>
            <a:ext cx="655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LVC: “The basic physics of the binary black hole merger GW150914,” </a:t>
            </a:r>
          </a:p>
          <a:p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Annalen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der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sz="1600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Physik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529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(1) (2017)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Wavelets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49530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Klimenko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S. &amp;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Mitselmakher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G.: “A wavelet method for detection of gravitational wave bursts,”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Class. Quant. </a:t>
            </a:r>
            <a:r>
              <a:rPr lang="en-US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Grav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 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21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(20) (2004)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4449" name="Picture 1" descr="C:\Users\Ra\talks\TTU_MathMiniSymposium2017\GW150914_ChirpsOmeg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458200" cy="2662807"/>
          </a:xfrm>
          <a:prstGeom prst="rect">
            <a:avLst/>
          </a:prstGeom>
          <a:noFill/>
        </p:spPr>
      </p:pic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4114800" y="4114800"/>
            <a:ext cx="45608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Image: after Abbott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B.P. </a:t>
            </a:r>
            <a:r>
              <a:rPr lang="it-IT" sz="1400" i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al., PRL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it-IT" sz="1400" b="1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116</a:t>
            </a:r>
            <a:r>
              <a:rPr lang="it-IT" sz="1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:061102 (2016)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ANN+Wavelets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95400"/>
            <a:ext cx="560734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5334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Vinciguerra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S.,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“Enhancing the significance of gravitational wave bursts through signal classification,”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Class. Quantum </a:t>
            </a:r>
            <a:r>
              <a:rPr lang="en-US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Grav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 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34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(9) (2017)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6059269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Mukund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N.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.: “Transient Classification in LIGO data using Difference Boosting Neural Network,” </a:t>
            </a:r>
            <a:r>
              <a:rPr lang="en-US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arXiv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1609.07259v2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(2016)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Ra\talks\TTU_MathMiniSymposium2017\GW150914_SkyLoc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3347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LVC+EM partners: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“Localization and broadband follow-up of the gravitational-wave transient GW150914,”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Ap. J. Letters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826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(L13) (2016)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lsarWithProfile.480p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8763000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293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Animation: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Joeri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van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</a:rPr>
              <a:t>Leeuwen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5ABE3-D222-4941-9294-11F304DD11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990600" y="152400"/>
            <a:ext cx="7375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III: Continuous gravitational waves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990600" y="381000"/>
            <a:ext cx="7375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III: Continuous gravitational waves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1400" y="5562600"/>
            <a:ext cx="2819400" cy="1146175"/>
            <a:chOff x="3276600" y="5334001"/>
            <a:chExt cx="2819400" cy="1146412"/>
          </a:xfrm>
        </p:grpSpPr>
        <p:sp>
          <p:nvSpPr>
            <p:cNvPr id="9" name="Rounded Rectangle 8"/>
            <p:cNvSpPr/>
            <p:nvPr/>
          </p:nvSpPr>
          <p:spPr>
            <a:xfrm>
              <a:off x="3276600" y="5334001"/>
              <a:ext cx="2819400" cy="114641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3530600" y="5546725"/>
            <a:ext cx="2336800" cy="701675"/>
          </p:xfrm>
          <a:graphic>
            <a:graphicData uri="http://schemas.openxmlformats.org/presentationml/2006/ole">
              <p:oleObj spid="_x0000_s119810" name="Equation" r:id="rId4" imgW="761760" imgH="228600" progId="Equation.3">
                <p:embed/>
              </p:oleObj>
            </a:graphicData>
          </a:graphic>
        </p:graphicFrame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03D22-D7DF-4170-BF58-0143C14B955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9812" name="Picture 4" descr="C:\Users\Ra\talks\TTU_MathMiniSymposium2017\CW_production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8451"/>
            <a:ext cx="9144000" cy="4161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2057400" y="2057400"/>
            <a:ext cx="5105400" cy="1600200"/>
            <a:chOff x="1752600" y="2438400"/>
            <a:chExt cx="5105400" cy="1600200"/>
          </a:xfrm>
        </p:grpSpPr>
        <p:sp>
          <p:nvSpPr>
            <p:cNvPr id="4" name="Rounded Rectangle 3"/>
            <p:cNvSpPr/>
            <p:nvPr/>
          </p:nvSpPr>
          <p:spPr>
            <a:xfrm>
              <a:off x="1752600" y="2438400"/>
              <a:ext cx="5105400" cy="1600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4100" name="Object 2"/>
            <p:cNvGraphicFramePr>
              <a:graphicFrameLocks noChangeAspect="1"/>
            </p:cNvGraphicFramePr>
            <p:nvPr/>
          </p:nvGraphicFramePr>
          <p:xfrm>
            <a:off x="2155825" y="2552700"/>
            <a:ext cx="4168775" cy="1285875"/>
          </p:xfrm>
          <a:graphic>
            <a:graphicData uri="http://schemas.openxmlformats.org/presentationml/2006/ole">
              <p:oleObj spid="_x0000_s4100" name="Equation" r:id="rId3" imgW="1358640" imgH="419040" progId="Equation.3">
                <p:embed/>
              </p:oleObj>
            </a:graphicData>
          </a:graphic>
        </p:graphicFrame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D4F02-0580-4D78-9E05-677CFE96B4B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10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Georgia" pitchFamily="18" charset="0"/>
              </a:rPr>
              <a:t>Expected amplitudes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09600" y="4191000"/>
            <a:ext cx="792480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871538" y="4324350"/>
          <a:ext cx="7246937" cy="741363"/>
        </p:xfrm>
        <a:graphic>
          <a:graphicData uri="http://schemas.openxmlformats.org/presentationml/2006/ole">
            <p:oleObj spid="_x0000_s4098" name="Equation" r:id="rId4" imgW="2361960" imgH="241200" progId="Equation.3">
              <p:embed/>
            </p:oleObj>
          </a:graphicData>
        </a:graphic>
      </p:graphicFrame>
      <p:graphicFrame>
        <p:nvGraphicFramePr>
          <p:cNvPr id="4099" name="Object 4"/>
          <p:cNvGraphicFramePr>
            <a:graphicFrameLocks noChangeAspect="1"/>
          </p:cNvGraphicFramePr>
          <p:nvPr/>
        </p:nvGraphicFramePr>
        <p:xfrm>
          <a:off x="2949575" y="5105400"/>
          <a:ext cx="3117850" cy="822325"/>
        </p:xfrm>
        <a:graphic>
          <a:graphicData uri="http://schemas.openxmlformats.org/presentationml/2006/ole">
            <p:oleObj spid="_x0000_s4099" name="Equation" r:id="rId5" imgW="914400" imgH="2412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77000" y="5105400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Georgia" pitchFamily="18" charset="0"/>
              </a:rPr>
              <a:t>Tiny!</a:t>
            </a:r>
            <a:endParaRPr lang="en-US" sz="36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mtClean="0">
                <a:solidFill>
                  <a:schemeClr val="bg1"/>
                </a:solidFill>
                <a:latin typeface="Georgia" pitchFamily="18" charset="0"/>
              </a:rPr>
              <a:t>Computational bound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Averaging means most CW searches are computationally limited</a:t>
            </a:r>
          </a:p>
          <a:p>
            <a:pPr eaLnBrk="1" hangingPunct="1">
              <a:buFont typeface="Arial" charset="0"/>
              <a:buNone/>
            </a:pPr>
            <a:r>
              <a:rPr lang="en-AU" i="1" dirty="0" smtClean="0">
                <a:solidFill>
                  <a:schemeClr val="bg1"/>
                </a:solidFill>
                <a:latin typeface="Georgia" pitchFamily="18" charset="0"/>
              </a:rPr>
              <a:t>e.g.: </a:t>
            </a:r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typical, modest, search takes ~400,000 CPU hrs on Albert Einstein Institute’s Atlas supercomputer </a:t>
            </a:r>
          </a:p>
          <a:p>
            <a:pPr eaLnBrk="1" hangingPunct="1">
              <a:buFont typeface="Arial" charset="0"/>
              <a:buNone/>
            </a:pPr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Bounds often explicitly used to determine a figure of merit for CW searches</a:t>
            </a:r>
          </a:p>
          <a:p>
            <a:pPr eaLnBrk="1" hangingPunct="1">
              <a:buFont typeface="Arial" charset="0"/>
              <a:buNone/>
            </a:pPr>
            <a:endParaRPr lang="en-AU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AU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A0E49-FA21-456D-B7CA-F4C1701DDA3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Maximum Likelihood Estimation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54864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Jaranowski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P., Królak, A. &amp;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Schutz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B.F.: “Data analysis of gravitational-wave signals from spinning neutron stars: The signal and its detection,”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58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(063001) (1998)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0" y="2057400"/>
            <a:ext cx="3352800" cy="1066800"/>
            <a:chOff x="2590800" y="1905000"/>
            <a:chExt cx="3352800" cy="10668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2590800" y="1905000"/>
              <a:ext cx="3352800" cy="1066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743200" y="2057400"/>
            <a:ext cx="2998839" cy="762000"/>
          </p:xfrm>
          <a:graphic>
            <a:graphicData uri="http://schemas.openxmlformats.org/presentationml/2006/ole">
              <p:oleObj spid="_x0000_s121859" name="Equation" r:id="rId3" imgW="1549080" imgH="393480" progId="Equation.3">
                <p:embed/>
              </p:oleObj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4800600" y="2057400"/>
            <a:ext cx="3352800" cy="1066800"/>
            <a:chOff x="4495800" y="2057400"/>
            <a:chExt cx="3352800" cy="1066800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4495800" y="2057400"/>
              <a:ext cx="3352800" cy="1066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587875" y="2209800"/>
            <a:ext cx="3092450" cy="762000"/>
          </p:xfrm>
          <a:graphic>
            <a:graphicData uri="http://schemas.openxmlformats.org/presentationml/2006/ole">
              <p:oleObj spid="_x0000_s121861" name="Equation" r:id="rId4" imgW="1752480" imgH="431640" progId="Equation.3">
                <p:embed/>
              </p:oleObj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2209800" y="3657600"/>
            <a:ext cx="5715000" cy="1066800"/>
            <a:chOff x="2209800" y="3657600"/>
            <a:chExt cx="5715000" cy="10668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2209800" y="3657600"/>
              <a:ext cx="5715000" cy="10668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2438399" y="3810000"/>
            <a:ext cx="5246077" cy="762000"/>
          </p:xfrm>
          <a:graphic>
            <a:graphicData uri="http://schemas.openxmlformats.org/presentationml/2006/ole">
              <p:oleObj spid="_x0000_s121862" name="Equation" r:id="rId5" imgW="2273040" imgH="33012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3"/>
            <a:ext cx="3152775" cy="31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Template banks: sphere covering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4214336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Prix, R.: “Template-based searches for gravitational waves: efficient lattice covering of flat parameter spaces,”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Class. Quantum </a:t>
            </a:r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Grav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24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(S481–S490) (2007)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128736"/>
            <a:ext cx="563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Messenger, C., Prix, R. &amp; Papa, M.A.: “Random template banks and relaxed lattice coverings,”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79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(104017) (2009)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5867400"/>
            <a:ext cx="5410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Wette, K.: “Lattice template placement for coherent all-sky searches for gravitational-wave pulsars,”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Phys. Rev. D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90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(122010) (2014)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31242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589" y="1143000"/>
            <a:ext cx="595901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a\Shared\PostCasA\ScienceSummary\PostCasA_SNR_positions_greenText2.a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52400" y="63246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eorgia" pitchFamily="18" charset="0"/>
              </a:rPr>
              <a:t>Aasi, J. et al. </a:t>
            </a:r>
            <a:r>
              <a:rPr lang="en-US" i="1">
                <a:solidFill>
                  <a:schemeClr val="bg1"/>
                </a:solidFill>
                <a:latin typeface="Georgia" pitchFamily="18" charset="0"/>
              </a:rPr>
              <a:t>ApJ.</a:t>
            </a:r>
            <a:r>
              <a:rPr lang="en-US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Georgia" pitchFamily="18" charset="0"/>
              </a:rPr>
              <a:t>813</a:t>
            </a:r>
            <a:r>
              <a:rPr lang="en-US">
                <a:solidFill>
                  <a:schemeClr val="bg1"/>
                </a:solidFill>
                <a:latin typeface="Georgia" pitchFamily="18" charset="0"/>
              </a:rPr>
              <a:t>(1) 39 (2015)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553200" y="5891213"/>
            <a:ext cx="2514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Adapted from NASA/JPL-Caltech/ESO/R. Hurt., with permission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DAC6BF-A096-4C97-B36C-DC2ED5AA24B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1600200" y="152400"/>
            <a:ext cx="64171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eorgia" pitchFamily="18" charset="0"/>
              </a:rPr>
              <a:t>Young supernova remnants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\talks\ACGRG5\einstein-tong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84300"/>
            <a:ext cx="42370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5435600" y="1412875"/>
            <a:ext cx="34036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Einstein, A.: </a:t>
            </a:r>
            <a:r>
              <a:rPr lang="de-DE" sz="3200" i="1" dirty="0">
                <a:solidFill>
                  <a:schemeClr val="bg1"/>
                </a:solidFill>
                <a:latin typeface="Georgia" pitchFamily="18" charset="0"/>
              </a:rPr>
              <a:t>Sitzungsberichte der Königlich Preußischen Akademie der Wissenschaften (Berlin)</a:t>
            </a:r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AU" sz="3200" b="1" dirty="0">
                <a:solidFill>
                  <a:schemeClr val="bg1"/>
                </a:solidFill>
                <a:latin typeface="Georgia" pitchFamily="18" charset="0"/>
              </a:rPr>
              <a:t>1</a:t>
            </a:r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, 688 (1916)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87831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Georgia" pitchFamily="18" charset="0"/>
              </a:rPr>
              <a:t>History of Gravitational Waves (GWs)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Other algorithmic improvements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Time series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resampling</a:t>
            </a:r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Viterbi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tracking of spin wandering</a:t>
            </a:r>
            <a:endParaRPr lang="en-US" sz="16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Cross correlation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Parameter space improvements</a:t>
            </a:r>
            <a:endParaRPr lang="fi-FI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Georgia" pitchFamily="18" charset="0"/>
            </a:endParaRPr>
          </a:p>
          <a:p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5352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2: LVC: “Search for gravitational waves from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Scorpius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X-1 in the first Advanced LIGO observing run with a hidden Markov model,” </a:t>
            </a:r>
            <a:r>
              <a:rPr lang="en-US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arXiv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1704.03719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(2017)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435025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4: Wette, K., </a:t>
            </a:r>
            <a:r>
              <a:rPr lang="en-US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PRD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92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:082003 (2015); </a:t>
            </a:r>
            <a:r>
              <a:rPr lang="fi-FI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Jones, D.I., </a:t>
            </a:r>
            <a:r>
              <a:rPr lang="fi-FI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MNRAS</a:t>
            </a:r>
            <a:r>
              <a:rPr lang="fi-FI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453</a:t>
            </a:r>
            <a:r>
              <a:rPr lang="fi-FI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:53 (2015); Leaci, P. &amp; Prix, R., </a:t>
            </a:r>
            <a:r>
              <a:rPr lang="fi-FI" sz="16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PRD</a:t>
            </a:r>
            <a:r>
              <a:rPr lang="fi-FI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fi-FI" sz="16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91</a:t>
            </a:r>
            <a:r>
              <a:rPr lang="fi-FI" sz="16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:102003 (2015)</a:t>
            </a:r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6019800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+Many more!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Georgia" pitchFamily="18" charset="0"/>
              </a:rPr>
              <a:t>How can you get involved?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DB5CB-6D51-420D-9A8E-6667871E931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5844" name="Picture 2" descr="C:\Users\Ra\talks\CW_summary_GWPAW2016\BOINC_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5181600"/>
            <a:ext cx="15621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Users\Ra\talks\CW_summary_GWPAW2016\EinsteinAtHome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09800"/>
            <a:ext cx="8289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2286000" y="3886200"/>
            <a:ext cx="4560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Georgia" pitchFamily="18" charset="0"/>
              </a:rPr>
              <a:t>https://einstein.phys.uwm.edu/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C:\Users\Ra\talks\TTU_MathMiniSymposium2017\Signal_Stochast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343" y="805002"/>
            <a:ext cx="7206857" cy="6052998"/>
          </a:xfrm>
          <a:prstGeom prst="rect">
            <a:avLst/>
          </a:prstGeom>
          <a:noFill/>
        </p:spPr>
      </p:pic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1828800" y="228600"/>
            <a:ext cx="55851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IV: Stochastic Background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03D22-D7DF-4170-BF58-0143C14B955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Cross-correlation (again)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86200" y="3429000"/>
            <a:ext cx="4724400" cy="1143000"/>
            <a:chOff x="1447800" y="1981200"/>
            <a:chExt cx="4724400" cy="1143000"/>
          </a:xfrm>
        </p:grpSpPr>
        <p:sp>
          <p:nvSpPr>
            <p:cNvPr id="6" name="Rounded Rectangle 5"/>
            <p:cNvSpPr/>
            <p:nvPr/>
          </p:nvSpPr>
          <p:spPr>
            <a:xfrm>
              <a:off x="1447800" y="1981200"/>
              <a:ext cx="4724400" cy="1143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676399" y="2133600"/>
            <a:ext cx="4073769" cy="762000"/>
          </p:xfrm>
          <a:graphic>
            <a:graphicData uri="http://schemas.openxmlformats.org/presentationml/2006/ole">
              <p:oleObj spid="_x0000_s139266" name="Equation" r:id="rId3" imgW="1765080" imgH="330120" progId="Equation.3">
                <p:embed/>
              </p:oleObj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3886200" y="1676400"/>
            <a:ext cx="2895600" cy="1143000"/>
            <a:chOff x="1143000" y="1524000"/>
            <a:chExt cx="2895600" cy="1143000"/>
          </a:xfrm>
        </p:grpSpPr>
        <p:sp>
          <p:nvSpPr>
            <p:cNvPr id="10" name="Rounded Rectangle 9"/>
            <p:cNvSpPr/>
            <p:nvPr/>
          </p:nvSpPr>
          <p:spPr>
            <a:xfrm>
              <a:off x="1143000" y="1524000"/>
              <a:ext cx="2895600" cy="1143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371600" y="1676400"/>
            <a:ext cx="2440641" cy="838200"/>
          </p:xfrm>
          <a:graphic>
            <a:graphicData uri="http://schemas.openxmlformats.org/presentationml/2006/ole">
              <p:oleObj spid="_x0000_s139267" name="Equation" r:id="rId4" imgW="1257120" imgH="431640" progId="Equation.3">
                <p:embed/>
              </p:oleObj>
            </a:graphicData>
          </a:graphic>
        </p:graphicFrame>
      </p:grpSp>
      <p:grpSp>
        <p:nvGrpSpPr>
          <p:cNvPr id="15" name="Group 14"/>
          <p:cNvGrpSpPr/>
          <p:nvPr/>
        </p:nvGrpSpPr>
        <p:grpSpPr>
          <a:xfrm>
            <a:off x="3886200" y="5029200"/>
            <a:ext cx="3276600" cy="1143000"/>
            <a:chOff x="1981200" y="4800600"/>
            <a:chExt cx="327660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1981200" y="4800600"/>
              <a:ext cx="3276600" cy="1143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285999" y="4953000"/>
            <a:ext cx="2779059" cy="762000"/>
          </p:xfrm>
          <a:graphic>
            <a:graphicData uri="http://schemas.openxmlformats.org/presentationml/2006/ole">
              <p:oleObj spid="_x0000_s139269" name="Equation" r:id="rId5" imgW="1574640" imgH="431640" progId="Equation.3">
                <p:embed/>
              </p:oleObj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152400" y="19767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GW energy density:</a:t>
            </a: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581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Cross-correlation estimator:</a:t>
            </a: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5410200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Using an optimal filter:</a:t>
            </a: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C:\Users\Ra\talks\TTU_MathMiniSymposium2017\LSC_WorkingGroups_JustDetCh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0"/>
            <a:ext cx="5715000" cy="5715000"/>
          </a:xfrm>
          <a:prstGeom prst="rect">
            <a:avLst/>
          </a:prstGeom>
          <a:noFill/>
        </p:spPr>
      </p:pic>
      <p:sp>
        <p:nvSpPr>
          <p:cNvPr id="1027" name="TextBox 7"/>
          <p:cNvSpPr txBox="1">
            <a:spLocks noChangeArrowheads="1"/>
          </p:cNvSpPr>
          <p:nvPr/>
        </p:nvSpPr>
        <p:spPr bwMode="auto">
          <a:xfrm>
            <a:off x="533400" y="381000"/>
            <a:ext cx="8092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eorgia" pitchFamily="18" charset="0"/>
              </a:rPr>
              <a:t>V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: Detector Characterization (</a:t>
            </a:r>
            <a:r>
              <a:rPr lang="en-US" sz="3600" dirty="0" err="1" smtClean="0">
                <a:solidFill>
                  <a:schemeClr val="bg1"/>
                </a:solidFill>
                <a:latin typeface="Georgia" pitchFamily="18" charset="0"/>
              </a:rPr>
              <a:t>detChar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)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03D22-D7DF-4170-BF58-0143C14B955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Machine learning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5626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Powell, J.: “Classification methods for noise transients in advanced gravitational-wave detectors,”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Class. Quantum </a:t>
            </a:r>
            <a:r>
              <a:rPr lang="en-US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Grav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.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32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(21) (2015)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22882" name="Picture 2" descr="C:\Users\Ra\talks\TTU_MathMiniSymposium2017\Powell_GlitchClassific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77216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Ra\talks\TTU_MathMiniSymposium2017\GlitchAnimation_GravitySp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715000" cy="42862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6019800"/>
            <a:ext cx="89916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Citizen science: </a:t>
            </a:r>
            <a:r>
              <a:rPr lang="en-US" dirty="0" err="1" smtClean="0">
                <a:solidFill>
                  <a:schemeClr val="bg1"/>
                </a:solidFill>
                <a:latin typeface="Georgia" pitchFamily="18" charset="0"/>
              </a:rPr>
              <a:t>gravitySpy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8E9AE-EA2D-407D-AAE2-456224CD583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1823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Zevin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, M. 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et al. :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“Gravity Spy: Integrating Advanced LIGO Detector Characterization, Machine Learning, and Citizen Science,” </a:t>
            </a:r>
            <a:r>
              <a:rPr lang="en-US" sz="1400" i="1" dirty="0" err="1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arXiv</a:t>
            </a:r>
            <a:r>
              <a:rPr lang="en-US" sz="1400" i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: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 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1611.04596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Georgia" pitchFamily="18" charset="0"/>
              </a:rPr>
              <a:t> (2016)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2954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www.zooniverse.org/projects/zooniverse/gravity-spy</a:t>
            </a:r>
            <a:endParaRPr lang="en-US" sz="2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Conclusion and the future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Very healthy range of algorithms and signal processing techniques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Increasingly more computationally efficient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Rapid adoption of machine learning techniques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Also good use of citizen science (also good for outreach)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CA1D20-5FFE-498E-B627-4A03240FC27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Ra\talks\TTU_MathMiniSymposium2017\RaTTUSelfie_Esch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D17C-434E-40D2-ACB0-EA94B5BCA6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" name="Picture 2" descr="DoubleT-485"/>
          <p:cNvPicPr>
            <a:picLocks noChangeAspect="1" noChangeArrowheads="1"/>
          </p:cNvPicPr>
          <p:nvPr/>
        </p:nvPicPr>
        <p:blipFill>
          <a:blip r:embed="rId3" cstate="print"/>
          <a:srcRect l="20190" t="17184" r="29964" b="22038"/>
          <a:stretch>
            <a:fillRect/>
          </a:stretch>
        </p:blipFill>
        <p:spPr bwMode="auto">
          <a:xfrm>
            <a:off x="7696200" y="5334000"/>
            <a:ext cx="116046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:\Users\Ra\talks\LVC_Pasadena_2015\Fom_b\Pictures\RaSelfieTTU_sphere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DoubleT-485"/>
          <p:cNvPicPr>
            <a:picLocks noChangeAspect="1" noChangeArrowheads="1"/>
          </p:cNvPicPr>
          <p:nvPr/>
        </p:nvPicPr>
        <p:blipFill>
          <a:blip r:embed="rId4" cstate="print"/>
          <a:srcRect l="20190" t="17184" r="29964" b="22038"/>
          <a:stretch>
            <a:fillRect/>
          </a:stretch>
        </p:blipFill>
        <p:spPr bwMode="auto">
          <a:xfrm>
            <a:off x="7696200" y="5410200"/>
            <a:ext cx="116046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2E517-D40E-44FA-BA3D-34CF7B4A461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a\talks\ACGRG5\einstein-tongue.jpg"/>
          <p:cNvPicPr>
            <a:picLocks noChangeAspect="1" noChangeArrowheads="1"/>
          </p:cNvPicPr>
          <p:nvPr/>
        </p:nvPicPr>
        <p:blipFill>
          <a:blip r:embed="rId3" cstate="print">
            <a:lum bright="-72000" contrast="-69000"/>
          </a:blip>
          <a:srcRect/>
          <a:stretch>
            <a:fillRect/>
          </a:stretch>
        </p:blipFill>
        <p:spPr bwMode="auto">
          <a:xfrm>
            <a:off x="395288" y="1384300"/>
            <a:ext cx="42370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435600" y="1412875"/>
            <a:ext cx="3168650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Einstein, A. and Rosen, N.:“On Gravitational Waves,” </a:t>
            </a:r>
            <a:r>
              <a:rPr lang="en-AU" sz="3200" i="1" dirty="0">
                <a:solidFill>
                  <a:schemeClr val="bg1"/>
                </a:solidFill>
                <a:latin typeface="Georgia" pitchFamily="18" charset="0"/>
              </a:rPr>
              <a:t>J. Franklin Institute</a:t>
            </a:r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AU" sz="3200" b="1" dirty="0">
                <a:solidFill>
                  <a:schemeClr val="bg1"/>
                </a:solidFill>
                <a:latin typeface="Georgia" pitchFamily="18" charset="0"/>
              </a:rPr>
              <a:t>223</a:t>
            </a:r>
            <a:r>
              <a:rPr lang="en-AU" sz="3200" dirty="0">
                <a:solidFill>
                  <a:schemeClr val="bg1"/>
                </a:solidFill>
                <a:latin typeface="Georgia" pitchFamily="18" charset="0"/>
              </a:rPr>
              <a:t>, pp.43-54 (1937)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" y="5791200"/>
            <a:ext cx="6629400" cy="457200"/>
          </a:xfrm>
          <a:prstGeom prst="roundRect">
            <a:avLst/>
          </a:prstGeom>
          <a:solidFill>
            <a:schemeClr val="bg1">
              <a:lumMod val="6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1143000" y="5725180"/>
            <a:ext cx="647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  <a:latin typeface="Georgia" pitchFamily="18" charset="0"/>
              </a:rPr>
              <a:t>search </a:t>
            </a:r>
            <a:r>
              <a:rPr lang="en-AU" sz="2800" dirty="0">
                <a:solidFill>
                  <a:schemeClr val="bg1"/>
                </a:solidFill>
                <a:latin typeface="Georgia" pitchFamily="18" charset="0"/>
              </a:rPr>
              <a:t>for: </a:t>
            </a:r>
            <a:r>
              <a:rPr lang="en-AU" sz="2800" dirty="0" smtClean="0">
                <a:solidFill>
                  <a:schemeClr val="bg1"/>
                </a:solidFill>
                <a:latin typeface="Georgia" pitchFamily="18" charset="0"/>
              </a:rPr>
              <a:t>“</a:t>
            </a:r>
            <a:r>
              <a:rPr lang="en-AU" sz="2800" dirty="0">
                <a:solidFill>
                  <a:schemeClr val="bg1"/>
                </a:solidFill>
                <a:latin typeface="Georgia" pitchFamily="18" charset="0"/>
              </a:rPr>
              <a:t>who’s afraid of the referee</a:t>
            </a:r>
            <a:r>
              <a:rPr lang="en-AU" sz="2800" dirty="0" smtClean="0">
                <a:solidFill>
                  <a:schemeClr val="bg1"/>
                </a:solidFill>
                <a:latin typeface="Georgia" pitchFamily="18" charset="0"/>
              </a:rPr>
              <a:t>?”</a:t>
            </a:r>
            <a:endParaRPr lang="en-A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87831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dirty="0">
                <a:solidFill>
                  <a:schemeClr val="bg1"/>
                </a:solidFill>
                <a:latin typeface="Georgia" pitchFamily="18" charset="0"/>
              </a:rPr>
              <a:t>History of Gravitational Waves (GWs)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>
                <a:solidFill>
                  <a:schemeClr val="bg1"/>
                </a:solidFill>
                <a:latin typeface="Georgia" pitchFamily="18" charset="0"/>
              </a:rPr>
              <a:t>Linearized</a:t>
            </a:r>
            <a:r>
              <a:rPr lang="en-AU" dirty="0" smtClean="0">
                <a:solidFill>
                  <a:schemeClr val="bg1"/>
                </a:solidFill>
                <a:latin typeface="Georgia" pitchFamily="18" charset="0"/>
              </a:rPr>
              <a:t> general relativity</a:t>
            </a:r>
          </a:p>
        </p:txBody>
      </p:sp>
      <p:sp>
        <p:nvSpPr>
          <p:cNvPr id="1031" name="TextBox 4"/>
          <p:cNvSpPr txBox="1">
            <a:spLocks noChangeArrowheads="1"/>
          </p:cNvSpPr>
          <p:nvPr/>
        </p:nvSpPr>
        <p:spPr bwMode="auto">
          <a:xfrm>
            <a:off x="685800" y="1676400"/>
            <a:ext cx="78374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Take small perturbations, </a:t>
            </a:r>
            <a:r>
              <a:rPr lang="en-AU" sz="2400" b="1" dirty="0">
                <a:solidFill>
                  <a:schemeClr val="bg1"/>
                </a:solidFill>
                <a:latin typeface="Georgia" pitchFamily="18" charset="0"/>
              </a:rPr>
              <a:t>h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, of the space-time </a:t>
            </a:r>
            <a:r>
              <a:rPr lang="en-AU" sz="2400" dirty="0" smtClean="0">
                <a:solidFill>
                  <a:schemeClr val="bg1"/>
                </a:solidFill>
                <a:latin typeface="Georgia" pitchFamily="18" charset="0"/>
              </a:rPr>
              <a:t>metric, </a:t>
            </a:r>
            <a:r>
              <a:rPr lang="en-AU" sz="2400" b="1" dirty="0" smtClean="0">
                <a:solidFill>
                  <a:schemeClr val="bg1"/>
                </a:solidFill>
                <a:latin typeface="Georgia" pitchFamily="18" charset="0"/>
              </a:rPr>
              <a:t>g</a:t>
            </a:r>
            <a:r>
              <a:rPr lang="en-AU" sz="2400" dirty="0" smtClean="0">
                <a:solidFill>
                  <a:schemeClr val="bg1"/>
                </a:solidFill>
                <a:latin typeface="Georgia" pitchFamily="18" charset="0"/>
              </a:rPr>
              <a:t>:</a:t>
            </a:r>
            <a:endParaRPr lang="en-AU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032" name="TextBox 6"/>
          <p:cNvSpPr txBox="1">
            <a:spLocks noChangeArrowheads="1"/>
          </p:cNvSpPr>
          <p:nvPr/>
        </p:nvSpPr>
        <p:spPr bwMode="auto">
          <a:xfrm>
            <a:off x="900113" y="5162550"/>
            <a:ext cx="74422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Get a wave-equation (in transverse-traceless gauge):</a:t>
            </a:r>
          </a:p>
        </p:txBody>
      </p:sp>
      <p:sp>
        <p:nvSpPr>
          <p:cNvPr id="1033" name="TextBox 7"/>
          <p:cNvSpPr txBox="1">
            <a:spLocks noChangeArrowheads="1"/>
          </p:cNvSpPr>
          <p:nvPr/>
        </p:nvSpPr>
        <p:spPr bwMode="auto">
          <a:xfrm>
            <a:off x="1851025" y="3371850"/>
            <a:ext cx="5295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Put into the Einstein Field Equations: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00338" y="3933825"/>
            <a:ext cx="2951162" cy="1079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00338" y="5805488"/>
            <a:ext cx="3455987" cy="792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916238" y="4005263"/>
          <a:ext cx="2519362" cy="1008062"/>
        </p:xfrm>
        <a:graphic>
          <a:graphicData uri="http://schemas.openxmlformats.org/presentationml/2006/ole">
            <p:oleObj spid="_x0000_s57346" name="Equation" r:id="rId3" imgW="914400" imgH="393480" progId="Equation.3">
              <p:embed/>
            </p:oleObj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827088" y="2205038"/>
            <a:ext cx="6408737" cy="1079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1187450" y="2349500"/>
          <a:ext cx="2952750" cy="719138"/>
        </p:xfrm>
        <a:graphic>
          <a:graphicData uri="http://schemas.openxmlformats.org/presentationml/2006/ole">
            <p:oleObj spid="_x0000_s57347" name="Equation" r:id="rId4" imgW="939600" imgH="2412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003800" y="2349500"/>
          <a:ext cx="1728788" cy="792163"/>
        </p:xfrm>
        <a:graphic>
          <a:graphicData uri="http://schemas.openxmlformats.org/presentationml/2006/ole">
            <p:oleObj spid="_x0000_s57348" name="Equation" r:id="rId5" imgW="609480" imgH="279360" progId="Equation.3">
              <p:embed/>
            </p:oleObj>
          </a:graphicData>
        </a:graphic>
      </p:graphicFrame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847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5972175"/>
            <a:ext cx="2600325" cy="504825"/>
          </a:xfrm>
          <a:prstGeom prst="rect">
            <a:avLst/>
          </a:prstGeom>
          <a:noFill/>
        </p:spPr>
      </p:pic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4400" dirty="0" err="1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Linearized</a:t>
            </a:r>
            <a:r>
              <a:rPr lang="en-AU" sz="4400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en-AU" sz="4400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general relativity</a:t>
            </a:r>
          </a:p>
        </p:txBody>
      </p:sp>
      <p:sp>
        <p:nvSpPr>
          <p:cNvPr id="2056" name="TextBox 4"/>
          <p:cNvSpPr txBox="1">
            <a:spLocks noChangeArrowheads="1"/>
          </p:cNvSpPr>
          <p:nvPr/>
        </p:nvSpPr>
        <p:spPr bwMode="auto">
          <a:xfrm>
            <a:off x="755650" y="1700213"/>
            <a:ext cx="2524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Vacuum solution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427413" y="1557338"/>
            <a:ext cx="1449387" cy="792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8" name="TextBox 7"/>
          <p:cNvSpPr txBox="1">
            <a:spLocks noChangeArrowheads="1"/>
          </p:cNvSpPr>
          <p:nvPr/>
        </p:nvSpPr>
        <p:spPr bwMode="auto">
          <a:xfrm>
            <a:off x="900113" y="2852738"/>
            <a:ext cx="3008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Admits plane waves: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24300" y="2708275"/>
            <a:ext cx="3455988" cy="792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356100" y="2852738"/>
          <a:ext cx="2595563" cy="504825"/>
        </p:xfrm>
        <a:graphic>
          <a:graphicData uri="http://schemas.openxmlformats.org/presentationml/2006/ole">
            <p:oleObj spid="_x0000_s58371" name="Equation" r:id="rId3" imgW="1307880" imgH="253800" progId="Equation.3">
              <p:embed/>
            </p:oleObj>
          </a:graphicData>
        </a:graphic>
      </p:graphicFrame>
      <p:sp>
        <p:nvSpPr>
          <p:cNvPr id="2060" name="TextBox 10"/>
          <p:cNvSpPr txBox="1">
            <a:spLocks noChangeArrowheads="1"/>
          </p:cNvSpPr>
          <p:nvPr/>
        </p:nvSpPr>
        <p:spPr bwMode="auto">
          <a:xfrm>
            <a:off x="755650" y="4005263"/>
            <a:ext cx="620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So: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76375" y="3860800"/>
            <a:ext cx="1871663" cy="7921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92275" y="4005263"/>
          <a:ext cx="1393825" cy="576262"/>
        </p:xfrm>
        <a:graphic>
          <a:graphicData uri="http://schemas.openxmlformats.org/presentationml/2006/ole">
            <p:oleObj spid="_x0000_s58372" name="Equation" r:id="rId4" imgW="583920" imgH="241200" progId="Equation.3">
              <p:embed/>
            </p:oleObj>
          </a:graphicData>
        </a:graphic>
      </p:graphicFrame>
      <p:sp>
        <p:nvSpPr>
          <p:cNvPr id="2062" name="TextBox 13"/>
          <p:cNvSpPr txBox="1">
            <a:spLocks noChangeArrowheads="1"/>
          </p:cNvSpPr>
          <p:nvPr/>
        </p:nvSpPr>
        <p:spPr bwMode="auto">
          <a:xfrm>
            <a:off x="3851275" y="4076700"/>
            <a:ext cx="1960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(i.e. </a:t>
            </a:r>
            <a:r>
              <a:rPr lang="en-AU" sz="2400" i="1" dirty="0">
                <a:solidFill>
                  <a:schemeClr val="bg1"/>
                </a:solidFill>
                <a:latin typeface="Georgia" pitchFamily="18" charset="0"/>
              </a:rPr>
              <a:t>k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 is null)</a:t>
            </a:r>
          </a:p>
        </p:txBody>
      </p:sp>
      <p:sp>
        <p:nvSpPr>
          <p:cNvPr id="2063" name="TextBox 15"/>
          <p:cNvSpPr txBox="1">
            <a:spLocks noChangeArrowheads="1"/>
          </p:cNvSpPr>
          <p:nvPr/>
        </p:nvSpPr>
        <p:spPr bwMode="auto">
          <a:xfrm>
            <a:off x="395288" y="5229225"/>
            <a:ext cx="2532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Harmonic gauge: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059113" y="5084763"/>
            <a:ext cx="1873250" cy="792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348038" y="5229225"/>
          <a:ext cx="1368425" cy="536575"/>
        </p:xfrm>
        <a:graphic>
          <a:graphicData uri="http://schemas.openxmlformats.org/presentationml/2006/ole">
            <p:oleObj spid="_x0000_s58373" name="Equation" r:id="rId5" imgW="647640" imgH="253800" progId="Equation.3">
              <p:embed/>
            </p:oleObj>
          </a:graphicData>
        </a:graphic>
      </p:graphicFrame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5311775" y="5229225"/>
            <a:ext cx="3621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(Transverse </a:t>
            </a:r>
            <a:r>
              <a:rPr lang="en-AU" sz="2400" dirty="0" smtClean="0">
                <a:solidFill>
                  <a:schemeClr val="bg1"/>
                </a:solidFill>
                <a:latin typeface="Georgia" pitchFamily="18" charset="0"/>
              </a:rPr>
              <a:t>polarization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)</a:t>
            </a: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5675" y="1752600"/>
            <a:ext cx="1304925" cy="504825"/>
          </a:xfrm>
          <a:prstGeom prst="rect">
            <a:avLst/>
          </a:prstGeom>
          <a:noFill/>
        </p:spPr>
      </p:pic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4400" dirty="0" err="1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Linearized</a:t>
            </a:r>
            <a:r>
              <a:rPr lang="en-AU" sz="4400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en-AU" sz="4400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general relativity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755650" y="1628775"/>
            <a:ext cx="3402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Two </a:t>
            </a:r>
            <a:r>
              <a:rPr lang="en-AU" sz="2400" dirty="0" smtClean="0">
                <a:solidFill>
                  <a:schemeClr val="bg1"/>
                </a:solidFill>
                <a:latin typeface="Georgia" pitchFamily="18" charset="0"/>
              </a:rPr>
              <a:t>polarization 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states: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1042988" y="5445125"/>
            <a:ext cx="2635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Mass </a:t>
            </a:r>
            <a:r>
              <a:rPr lang="en-AU" sz="2400" dirty="0" err="1">
                <a:solidFill>
                  <a:schemeClr val="bg1"/>
                </a:solidFill>
                <a:latin typeface="Georgia" pitchFamily="18" charset="0"/>
              </a:rPr>
              <a:t>quadrupole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175" y="5300663"/>
            <a:ext cx="3457575" cy="792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054600" y="5307013"/>
          <a:ext cx="1485900" cy="781050"/>
        </p:xfrm>
        <a:graphic>
          <a:graphicData uri="http://schemas.openxmlformats.org/presentationml/2006/ole">
            <p:oleObj spid="_x0000_s59394" name="Equation" r:id="rId3" imgW="7491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AU" sz="4400" dirty="0" err="1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Linearized</a:t>
            </a:r>
            <a:r>
              <a:rPr lang="en-AU" sz="4400" dirty="0" smtClean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en-AU" sz="4400" dirty="0">
                <a:solidFill>
                  <a:schemeClr val="bg1"/>
                </a:solidFill>
                <a:latin typeface="Georgia" pitchFamily="18" charset="0"/>
                <a:ea typeface="+mj-ea"/>
                <a:cs typeface="+mj-cs"/>
              </a:rPr>
              <a:t>general relativity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755650" y="1628775"/>
            <a:ext cx="3402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Two </a:t>
            </a:r>
            <a:r>
              <a:rPr lang="en-AU" sz="2400" dirty="0" smtClean="0">
                <a:solidFill>
                  <a:schemeClr val="bg1"/>
                </a:solidFill>
                <a:latin typeface="Georgia" pitchFamily="18" charset="0"/>
              </a:rPr>
              <a:t>polarization 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states:</a:t>
            </a: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1042988" y="5732463"/>
            <a:ext cx="2635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Mass </a:t>
            </a:r>
            <a:r>
              <a:rPr lang="en-AU" sz="2400" dirty="0" err="1">
                <a:solidFill>
                  <a:schemeClr val="bg1"/>
                </a:solidFill>
                <a:latin typeface="Georgia" pitchFamily="18" charset="0"/>
              </a:rPr>
              <a:t>quadrupole</a:t>
            </a:r>
            <a:r>
              <a:rPr lang="en-AU" sz="2400" dirty="0">
                <a:solidFill>
                  <a:schemeClr val="bg1"/>
                </a:solidFill>
                <a:latin typeface="Georgia" pitchFamily="18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175" y="5589588"/>
            <a:ext cx="3457575" cy="7921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04" name="Picture 4" descr="C:\Users\Ra\talks\UoC_colloquium2016\GravitationalWave_PlusPolariza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2486025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" descr="C:\Users\Ra\talks\UoC_colloquium2016\GravitationalWave_CrossPolariza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2492375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900613" y="5589588"/>
          <a:ext cx="1485900" cy="781050"/>
        </p:xfrm>
        <a:graphic>
          <a:graphicData uri="http://schemas.openxmlformats.org/presentationml/2006/ole">
            <p:oleObj spid="_x0000_s60418" name="Equation" r:id="rId5" imgW="74916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35705</TotalTime>
  <Words>1295</Words>
  <Application>Microsoft Office PowerPoint</Application>
  <PresentationFormat>On-screen Show (4:3)</PresentationFormat>
  <Paragraphs>174</Paragraphs>
  <Slides>49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Office Theme</vt:lpstr>
      <vt:lpstr>Equation</vt:lpstr>
      <vt:lpstr>Microsoft Equation 3.0</vt:lpstr>
      <vt:lpstr>How do we really look for gravitational waves?</vt:lpstr>
      <vt:lpstr>Gravitational waves</vt:lpstr>
      <vt:lpstr>Slide 3</vt:lpstr>
      <vt:lpstr>Slide 4</vt:lpstr>
      <vt:lpstr>Slide 5</vt:lpstr>
      <vt:lpstr>Linearized general relativity</vt:lpstr>
      <vt:lpstr>Slide 7</vt:lpstr>
      <vt:lpstr>Slide 8</vt:lpstr>
      <vt:lpstr>Slide 9</vt:lpstr>
      <vt:lpstr>Slide 10</vt:lpstr>
      <vt:lpstr>Slide 11</vt:lpstr>
      <vt:lpstr>The LIGO Network</vt:lpstr>
      <vt:lpstr>Slide 13</vt:lpstr>
      <vt:lpstr>Slide 14</vt:lpstr>
      <vt:lpstr>LIGO/Virgo facts</vt:lpstr>
      <vt:lpstr>aLIGO noise budget</vt:lpstr>
      <vt:lpstr>Working groups</vt:lpstr>
      <vt:lpstr>Slide 18</vt:lpstr>
      <vt:lpstr>Feature detection</vt:lpstr>
      <vt:lpstr>Slide 20</vt:lpstr>
      <vt:lpstr>Slide 21</vt:lpstr>
      <vt:lpstr>Chirp mass</vt:lpstr>
      <vt:lpstr>Matched filter</vt:lpstr>
      <vt:lpstr>Matched filter</vt:lpstr>
      <vt:lpstr>Template banks</vt:lpstr>
      <vt:lpstr>Information geometry</vt:lpstr>
      <vt:lpstr>Dimensionality reduction via SVD</vt:lpstr>
      <vt:lpstr>Further improvements</vt:lpstr>
      <vt:lpstr>Slide 29</vt:lpstr>
      <vt:lpstr>Wavelets</vt:lpstr>
      <vt:lpstr>ANN+Wavelets</vt:lpstr>
      <vt:lpstr>Slide 32</vt:lpstr>
      <vt:lpstr>Slide 33</vt:lpstr>
      <vt:lpstr>Slide 34</vt:lpstr>
      <vt:lpstr>Expected amplitudes</vt:lpstr>
      <vt:lpstr>Computational bound</vt:lpstr>
      <vt:lpstr>Maximum Likelihood Estimation</vt:lpstr>
      <vt:lpstr>Template banks: sphere covering</vt:lpstr>
      <vt:lpstr>Slide 39</vt:lpstr>
      <vt:lpstr>Other algorithmic improvements</vt:lpstr>
      <vt:lpstr>How can you get involved?</vt:lpstr>
      <vt:lpstr>Slide 42</vt:lpstr>
      <vt:lpstr>Cross-correlation (again)</vt:lpstr>
      <vt:lpstr>Slide 44</vt:lpstr>
      <vt:lpstr>Machine learning</vt:lpstr>
      <vt:lpstr>Citizen science: gravitySpy</vt:lpstr>
      <vt:lpstr>Conclusion and the future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 _</dc:creator>
  <cp:lastModifiedBy>Ra _</cp:lastModifiedBy>
  <cp:revision>580</cp:revision>
  <dcterms:created xsi:type="dcterms:W3CDTF">2006-08-16T00:00:00Z</dcterms:created>
  <dcterms:modified xsi:type="dcterms:W3CDTF">2017-04-28T20:11:52Z</dcterms:modified>
</cp:coreProperties>
</file>