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handoutMasterIdLst>
    <p:handoutMasterId r:id="rId14"/>
  </p:handoutMasterIdLst>
  <p:sldIdLst>
    <p:sldId id="256" r:id="rId2"/>
    <p:sldId id="264" r:id="rId3"/>
    <p:sldId id="265" r:id="rId4"/>
    <p:sldId id="260" r:id="rId5"/>
    <p:sldId id="257" r:id="rId6"/>
    <p:sldId id="258" r:id="rId7"/>
    <p:sldId id="262" r:id="rId8"/>
    <p:sldId id="267" r:id="rId9"/>
    <p:sldId id="268" r:id="rId10"/>
    <p:sldId id="259" r:id="rId11"/>
    <p:sldId id="269" r:id="rId12"/>
    <p:sldId id="261" r:id="rId13"/>
  </p:sldIdLst>
  <p:sldSz cx="10058400" cy="77724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660" autoAdjust="0"/>
  </p:normalViewPr>
  <p:slideViewPr>
    <p:cSldViewPr snapToGrid="0" snapToObjects="1">
      <p:cViewPr varScale="1">
        <p:scale>
          <a:sx n="91" d="100"/>
          <a:sy n="91" d="100"/>
        </p:scale>
        <p:origin x="-1744" y="-11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1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CDFBC-167B-084F-9FB8-4A9B4B5C1593}" type="datetimeFigureOut">
              <a:rPr lang="en-US" smtClean="0"/>
              <a:t>12/2/14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F2B0C-21A9-5E4F-9393-7D14AEF6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68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0058400" cy="5181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1120" y="4404360"/>
            <a:ext cx="7040880" cy="198628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75607"/>
            <a:ext cx="8549640" cy="166602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311256"/>
            <a:ext cx="871728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70560" y="1813560"/>
            <a:ext cx="8717280" cy="4663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5624196"/>
            <a:ext cx="8673624" cy="154368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3923984"/>
            <a:ext cx="8673624" cy="1700212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70560" y="1813560"/>
            <a:ext cx="4107180" cy="466344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280660" y="1813560"/>
            <a:ext cx="4107180" cy="466344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311256"/>
            <a:ext cx="871728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280660" y="2504440"/>
            <a:ext cx="4107180" cy="397256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70560" y="2504440"/>
            <a:ext cx="4107180" cy="397256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311256"/>
            <a:ext cx="871728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813559"/>
            <a:ext cx="4107180" cy="651299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0660" y="1813559"/>
            <a:ext cx="4107180" cy="651299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12/2/14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311256"/>
            <a:ext cx="871728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12/2/14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12/2/14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358640" y="1640840"/>
            <a:ext cx="5113020" cy="4836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13" y="1640840"/>
            <a:ext cx="3268980" cy="1243584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913" y="2887611"/>
            <a:ext cx="3268980" cy="3589390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1640840"/>
            <a:ext cx="3268980" cy="1243584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23078" y="1640840"/>
            <a:ext cx="3761842" cy="3938016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" y="2887610"/>
            <a:ext cx="3268980" cy="2725790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311256"/>
            <a:ext cx="871728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813561"/>
            <a:ext cx="871728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0" y="7203864"/>
            <a:ext cx="167640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12/2/14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0560" y="7203864"/>
            <a:ext cx="31851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8180" y="7203864"/>
            <a:ext cx="10896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vastronomy.com/observing-challenge/97-september-ngc-7331-caldwell-30-galaxy-in-pegasus" TargetMode="External"/><Relationship Id="rId4" Type="http://schemas.openxmlformats.org/officeDocument/2006/relationships/hyperlink" Target="http://www.kopernik.org/images/archive/n7331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nnesastronomynews.com/photo-gallery-ii/galaxies-clusters/ngc-7331-by-robert-gendle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: Ramiro Torres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Galaxy NGC 7331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4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Resulting Image:</a:t>
            </a:r>
            <a:endParaRPr lang="en-US" dirty="0"/>
          </a:p>
        </p:txBody>
      </p:sp>
      <p:pic>
        <p:nvPicPr>
          <p:cNvPr id="4" name="Content Placeholder 3" descr="ngc7331_final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5" b="20125"/>
          <a:stretch>
            <a:fillRect/>
          </a:stretch>
        </p:blipFill>
        <p:spPr>
          <a:xfrm>
            <a:off x="1104566" y="1606657"/>
            <a:ext cx="7819659" cy="4183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21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Galaxy’s Neighbors:</a:t>
            </a:r>
            <a:endParaRPr lang="en-US" dirty="0"/>
          </a:p>
        </p:txBody>
      </p:sp>
      <p:pic>
        <p:nvPicPr>
          <p:cNvPr id="4" name="Content Placeholder 3" descr="ngc7331_final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0" b="19220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805473" y="3796350"/>
            <a:ext cx="1116437" cy="293101"/>
          </a:xfrm>
          <a:prstGeom prst="straightConnector1">
            <a:avLst/>
          </a:prstGeom>
          <a:ln>
            <a:solidFill>
              <a:srgbClr val="DC9E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10265" y="4089451"/>
            <a:ext cx="157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NGC 7331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79534" y="2958920"/>
            <a:ext cx="627996" cy="153529"/>
          </a:xfrm>
          <a:prstGeom prst="straightConnector1">
            <a:avLst/>
          </a:prstGeom>
          <a:ln>
            <a:solidFill>
              <a:srgbClr val="DC9E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42121" y="3112449"/>
            <a:ext cx="113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NGC 7335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961804" y="4759395"/>
            <a:ext cx="401463" cy="22331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42121" y="5063231"/>
            <a:ext cx="1078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NGC 7337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8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Listed are all the sources I used to gather background information regarding the galaxy I decided to image:</a:t>
            </a:r>
          </a:p>
          <a:p>
            <a:pPr lvl="1"/>
            <a:r>
              <a:rPr lang="en-US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http://annesastronomynews.com/photo-gallery-ii/galaxies-clusters/ngc-7331-by-robert-gendler</a:t>
            </a:r>
            <a:r>
              <a:rPr lang="en-US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/</a:t>
            </a:r>
            <a:endParaRPr lang="en-US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/>
            <a:r>
              <a:rPr lang="en-US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http://www.lvastronomy.com/observing-challenge/97-september-ngc-7331-caldwell-30-galaxy-in-</a:t>
            </a:r>
            <a:r>
              <a:rPr lang="en-US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pegasus</a:t>
            </a:r>
            <a:endParaRPr lang="en-US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/>
            <a:r>
              <a:rPr lang="en-US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http://www.kopernik.org/images/archive/n7331.</a:t>
            </a:r>
            <a:r>
              <a:rPr lang="en-US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htm</a:t>
            </a:r>
            <a:endParaRPr lang="en-US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3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My discussion will cover the following:</a:t>
            </a:r>
          </a:p>
          <a:p>
            <a:r>
              <a:rPr lang="en-US" dirty="0" smtClean="0"/>
              <a:t>Brief description of the project.</a:t>
            </a:r>
          </a:p>
          <a:p>
            <a:r>
              <a:rPr lang="en-US" dirty="0" smtClean="0"/>
              <a:t>Object of Observation.</a:t>
            </a:r>
          </a:p>
          <a:p>
            <a:r>
              <a:rPr lang="en-US" dirty="0" smtClean="0"/>
              <a:t>How was the data gathered?</a:t>
            </a:r>
          </a:p>
          <a:p>
            <a:r>
              <a:rPr lang="en-US" dirty="0" smtClean="0"/>
              <a:t>What was the process taken to complete the project?</a:t>
            </a:r>
          </a:p>
          <a:p>
            <a:r>
              <a:rPr lang="en-US" smtClean="0"/>
              <a:t>Result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Project: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purpose for the project is to image an object in the sky using the equipment on the Texas Tech University observatory.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p</a:t>
            </a:r>
            <a:r>
              <a:rPr lang="en-US" dirty="0" smtClean="0"/>
              <a:t>rocess the images obtained using two very useful programs: </a:t>
            </a:r>
            <a:r>
              <a:rPr lang="en-US" dirty="0" err="1" smtClean="0"/>
              <a:t>CCDSoft</a:t>
            </a:r>
            <a:r>
              <a:rPr lang="en-US" dirty="0" smtClean="0"/>
              <a:t> &amp; Photoshop.</a:t>
            </a:r>
          </a:p>
          <a:p>
            <a:r>
              <a:rPr lang="en-US" dirty="0" smtClean="0"/>
              <a:t>The final goal is to obtain a color image.</a:t>
            </a:r>
          </a:p>
        </p:txBody>
      </p:sp>
    </p:spTree>
    <p:extLst>
      <p:ext uri="{BB962C8B-B14F-4D97-AF65-F5344CB8AC3E}">
        <p14:creationId xmlns:p14="http://schemas.microsoft.com/office/powerpoint/2010/main" val="8289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 To Pick Spiral Galaxy, </a:t>
            </a:r>
            <a:r>
              <a:rPr lang="en-US" dirty="0" err="1" smtClean="0"/>
              <a:t>Ngc</a:t>
            </a:r>
            <a:r>
              <a:rPr lang="en-US" dirty="0" smtClean="0"/>
              <a:t> 7331: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 decided to image a spiral galaxy for its amazingly structured spiral arms. </a:t>
            </a:r>
            <a:endParaRPr lang="en-US" dirty="0"/>
          </a:p>
          <a:p>
            <a:r>
              <a:rPr lang="en-US" dirty="0" smtClean="0"/>
              <a:t>The major reason is that NGC 7331 has a structure that resembles that of our own galaxy—Milky Way.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8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of observation: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object that I decided to image was galaxy NGC 7331—a spiral galaxy, also referred to as Caldwell 30, this galaxy is located in the  northern constellation Pegasus. </a:t>
            </a:r>
          </a:p>
          <a:p>
            <a:r>
              <a:rPr lang="en-US" dirty="0" smtClean="0"/>
              <a:t>NGC 7331 is the brightest member in the Deer Lick Group. </a:t>
            </a:r>
          </a:p>
          <a:p>
            <a:r>
              <a:rPr lang="en-US" dirty="0" smtClean="0"/>
              <a:t>It was firstly discovered by William Herschel in 1784.</a:t>
            </a:r>
          </a:p>
          <a:p>
            <a:r>
              <a:rPr lang="en-US" dirty="0" smtClean="0"/>
              <a:t>The distance to NGC 7331 is 12 </a:t>
            </a:r>
            <a:r>
              <a:rPr lang="en-US" dirty="0" err="1" smtClean="0"/>
              <a:t>Mpc</a:t>
            </a:r>
            <a:r>
              <a:rPr lang="en-US" dirty="0" smtClean="0"/>
              <a:t>, with a diameter of 10</a:t>
            </a:r>
            <a:r>
              <a:rPr lang="en-US" baseline="30000" dirty="0" smtClean="0"/>
              <a:t>6</a:t>
            </a:r>
            <a:r>
              <a:rPr lang="en-US" dirty="0" smtClean="0"/>
              <a:t> light years.</a:t>
            </a:r>
          </a:p>
          <a:p>
            <a:r>
              <a:rPr lang="en-US" dirty="0" smtClean="0"/>
              <a:t>It is estimated to be receding from us at a velocity of 816 km/s. </a:t>
            </a:r>
          </a:p>
          <a:p>
            <a:r>
              <a:rPr lang="en-US" dirty="0" smtClean="0"/>
              <a:t>This galaxy appears to have companion galaxies: NGC 7335 and NGC 7337 near to it, however these companions are estimated to be 10 times more distant. Their alignment with galaxy 7331 occurs by coincidence.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Gathering: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The images were collected over two nights: 2.5 hours in the first night and 1 hour for the second night.</a:t>
            </a:r>
          </a:p>
          <a:p>
            <a:r>
              <a:rPr lang="en-US" dirty="0" smtClean="0"/>
              <a:t>Utilized a 20’’ </a:t>
            </a:r>
            <a:r>
              <a:rPr lang="en-US" dirty="0" err="1" smtClean="0"/>
              <a:t>Planewave-Cassegrain</a:t>
            </a:r>
            <a:r>
              <a:rPr lang="en-US" dirty="0" smtClean="0"/>
              <a:t> Telescope with CCD STL-1001E.</a:t>
            </a:r>
          </a:p>
          <a:p>
            <a:r>
              <a:rPr lang="en-US" dirty="0" smtClean="0"/>
              <a:t>The images that are to be used: flats, flat darks, and darks, were taken prior to imaging color.</a:t>
            </a:r>
          </a:p>
          <a:p>
            <a:r>
              <a:rPr lang="en-US" dirty="0" smtClean="0"/>
              <a:t> Images were taken using red, green, blue, and clear filters.</a:t>
            </a:r>
          </a:p>
          <a:p>
            <a:r>
              <a:rPr lang="en-US" dirty="0" smtClean="0"/>
              <a:t>Exposures :</a:t>
            </a:r>
          </a:p>
          <a:p>
            <a:pPr lvl="1"/>
            <a:r>
              <a:rPr lang="en-US" dirty="0" smtClean="0"/>
              <a:t> Red: 3 minutes x 15 images.</a:t>
            </a:r>
          </a:p>
          <a:p>
            <a:pPr lvl="1"/>
            <a:r>
              <a:rPr lang="en-US" dirty="0" smtClean="0"/>
              <a:t>Green: 3 minutes x 15 images.</a:t>
            </a:r>
          </a:p>
          <a:p>
            <a:pPr lvl="1"/>
            <a:r>
              <a:rPr lang="en-US" dirty="0" smtClean="0"/>
              <a:t>Blue: 3 minutes x 15 images.</a:t>
            </a:r>
          </a:p>
          <a:p>
            <a:pPr lvl="1"/>
            <a:r>
              <a:rPr lang="en-US" dirty="0" smtClean="0"/>
              <a:t>Clear: 3 minutes x 20 images.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2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&amp; Process Utilized to Process Image: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Two Programs were utilized to process the images for the object: </a:t>
            </a:r>
            <a:r>
              <a:rPr lang="en-US" dirty="0" err="1" smtClean="0"/>
              <a:t>CCDSoft</a:t>
            </a:r>
            <a:r>
              <a:rPr lang="en-US" dirty="0" smtClean="0"/>
              <a:t> and Photoshop.</a:t>
            </a:r>
          </a:p>
          <a:p>
            <a:r>
              <a:rPr lang="en-US" dirty="0" err="1" smtClean="0"/>
              <a:t>CCDSoft</a:t>
            </a:r>
            <a:r>
              <a:rPr lang="en-US" dirty="0" smtClean="0"/>
              <a:t> is used for-- </a:t>
            </a:r>
          </a:p>
          <a:p>
            <a:pPr lvl="1"/>
            <a:r>
              <a:rPr lang="en-US" dirty="0" smtClean="0"/>
              <a:t> Calibrate (done for each filter separately): darks--subtract the noise from the images, flats—used to flatten the background of image for each filter, and dark flats—subtract the noise from flat images.</a:t>
            </a:r>
          </a:p>
          <a:p>
            <a:pPr lvl="1"/>
            <a:r>
              <a:rPr lang="en-US" dirty="0" smtClean="0"/>
              <a:t>Align – aligning all the images, used to align all filtered images together. </a:t>
            </a:r>
          </a:p>
          <a:p>
            <a:pPr lvl="1"/>
            <a:r>
              <a:rPr lang="en-US" dirty="0" smtClean="0"/>
              <a:t>Combine (done for each filter separately)- combining every image.</a:t>
            </a:r>
          </a:p>
          <a:p>
            <a:r>
              <a:rPr lang="en-US" dirty="0" smtClean="0"/>
              <a:t>Photoshop:</a:t>
            </a:r>
          </a:p>
          <a:p>
            <a:pPr lvl="1"/>
            <a:r>
              <a:rPr lang="en-US" dirty="0" smtClean="0"/>
              <a:t>Provided the tools—levels, curves to improve the appearance of each image.</a:t>
            </a:r>
          </a:p>
          <a:p>
            <a:pPr lvl="1"/>
            <a:r>
              <a:rPr lang="en-US" dirty="0" smtClean="0"/>
              <a:t>As well, the tools to combine the filtered images, into a single color image and finally to combine the color picture with clear filtered image to produce final result.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7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Throughout process: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3"/>
          </p:nvPr>
        </p:nvSpPr>
        <p:spPr>
          <a:xfrm>
            <a:off x="670561" y="1813561"/>
            <a:ext cx="3886490" cy="2623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Filtered Images (starting from left): Blue, Clear, Green , and Red.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After using </a:t>
            </a:r>
            <a:r>
              <a:rPr lang="en-US" dirty="0" err="1" smtClean="0">
                <a:solidFill>
                  <a:schemeClr val="tx1"/>
                </a:solidFill>
              </a:rPr>
              <a:t>CCDSoft</a:t>
            </a:r>
            <a:r>
              <a:rPr lang="en-US" dirty="0" smtClean="0">
                <a:solidFill>
                  <a:schemeClr val="tx1"/>
                </a:solidFill>
              </a:rPr>
              <a:t> for: calibration, alignment, and combining.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Their appearance was improved using levels, and curves from </a:t>
            </a:r>
            <a:r>
              <a:rPr lang="en-US" dirty="0" err="1" smtClean="0">
                <a:solidFill>
                  <a:schemeClr val="tx1"/>
                </a:solidFill>
              </a:rPr>
              <a:t>photoshop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rgbClr val="DC9E1F"/>
              </a:solidFill>
            </a:endParaRPr>
          </a:p>
        </p:txBody>
      </p:sp>
      <p:pic>
        <p:nvPicPr>
          <p:cNvPr id="5" name="Content Placeholder 3" descr="ngc7331b_m -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3" b="23053"/>
          <a:stretch>
            <a:fillRect/>
          </a:stretch>
        </p:blipFill>
        <p:spPr>
          <a:xfrm>
            <a:off x="4752919" y="1813561"/>
            <a:ext cx="2218286" cy="1512056"/>
          </a:xfrm>
          <a:prstGeom prst="rect">
            <a:avLst/>
          </a:prstGeom>
        </p:spPr>
      </p:pic>
      <p:pic>
        <p:nvPicPr>
          <p:cNvPr id="6" name="Picture 5" descr="ngc7331c_m -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144" y="1813561"/>
            <a:ext cx="2210710" cy="1512056"/>
          </a:xfrm>
          <a:prstGeom prst="rect">
            <a:avLst/>
          </a:prstGeom>
        </p:spPr>
      </p:pic>
      <p:pic>
        <p:nvPicPr>
          <p:cNvPr id="7" name="Picture 6" descr="ngc7331g_m -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19" y="3736825"/>
            <a:ext cx="2218285" cy="1551595"/>
          </a:xfrm>
          <a:prstGeom prst="rect">
            <a:avLst/>
          </a:prstGeom>
        </p:spPr>
      </p:pic>
      <p:pic>
        <p:nvPicPr>
          <p:cNvPr id="8" name="Picture 7" descr="ngc7331r_m - Cop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144" y="3736825"/>
            <a:ext cx="2210710" cy="15515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2919" y="3325616"/>
            <a:ext cx="452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Blue 		Clear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2919" y="5296017"/>
            <a:ext cx="452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Green		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6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Throughout Process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2"/>
          <a:lstStyle/>
          <a:p>
            <a:r>
              <a:rPr lang="en-US" dirty="0" smtClean="0"/>
              <a:t>The color filtered images have now been combined into one.</a:t>
            </a:r>
          </a:p>
          <a:p>
            <a:r>
              <a:rPr lang="en-US" dirty="0" smtClean="0"/>
              <a:t>At this point, levels and curves were used to balance the color in the image.</a:t>
            </a:r>
          </a:p>
          <a:p>
            <a:r>
              <a:rPr lang="en-US" dirty="0" smtClean="0"/>
              <a:t>Next, it will be combined with clear filtered to bring out the detail from galaxy.</a:t>
            </a:r>
          </a:p>
          <a:p>
            <a:endParaRPr lang="en-US" dirty="0"/>
          </a:p>
        </p:txBody>
      </p:sp>
      <p:pic>
        <p:nvPicPr>
          <p:cNvPr id="4" name="Content Placeholder 3" descr="ngc7331_combined_colo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8" r="6576" b="24038"/>
          <a:stretch/>
        </p:blipFill>
        <p:spPr>
          <a:xfrm>
            <a:off x="5034229" y="1939316"/>
            <a:ext cx="4353611" cy="367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2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29599</TotalTime>
  <Words>737</Words>
  <Application>Microsoft Macintosh PowerPoint</Application>
  <PresentationFormat>Custom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Horizon</vt:lpstr>
      <vt:lpstr>Galaxy NGC 7331 </vt:lpstr>
      <vt:lpstr>Introduction: </vt:lpstr>
      <vt:lpstr>Purpose of Project:</vt:lpstr>
      <vt:lpstr>Reason To Pick Spiral Galaxy, Ngc 7331: </vt:lpstr>
      <vt:lpstr>Object of observation:</vt:lpstr>
      <vt:lpstr>Data Gathering:</vt:lpstr>
      <vt:lpstr>Programs &amp; Process Utilized to Process Image:</vt:lpstr>
      <vt:lpstr>Images Throughout process:</vt:lpstr>
      <vt:lpstr>Images Throughout Process (Continued)</vt:lpstr>
      <vt:lpstr> Resulting Image:</vt:lpstr>
      <vt:lpstr>Identifying The Galaxy’s Neighbors:</vt:lpstr>
      <vt:lpstr>Sources: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Presentation </dc:title>
  <dc:creator>Ramiro Torres</dc:creator>
  <cp:lastModifiedBy>Ramiro Torres</cp:lastModifiedBy>
  <cp:revision>51</cp:revision>
  <cp:lastPrinted>2014-11-25T08:16:45Z</cp:lastPrinted>
  <dcterms:created xsi:type="dcterms:W3CDTF">2014-10-31T14:45:32Z</dcterms:created>
  <dcterms:modified xsi:type="dcterms:W3CDTF">2014-12-02T16:54:14Z</dcterms:modified>
</cp:coreProperties>
</file>