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3" r:id="rId10"/>
    <p:sldId id="267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3B3B"/>
    <a:srgbClr val="BB4343"/>
    <a:srgbClr val="DE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27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5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80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845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764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07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90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8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9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0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5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3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2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9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614956-485D-474C-A649-00E4D71BEDF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413ACD-00FA-45E1-A1DC-C94999DF7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11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lumMod val="65000"/>
                <a:lumOff val="3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544" y="3490804"/>
            <a:ext cx="7813183" cy="205434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BB4343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IC 5067</a:t>
            </a:r>
            <a:br>
              <a:rPr lang="en-US" sz="5400" dirty="0" smtClean="0">
                <a:solidFill>
                  <a:srgbClr val="BB4343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en-US" sz="5400" dirty="0" smtClean="0">
                <a:solidFill>
                  <a:srgbClr val="BB4343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(Pelican Nebula)</a:t>
            </a:r>
            <a:endParaRPr lang="en-US" sz="5400" dirty="0">
              <a:solidFill>
                <a:srgbClr val="BB4343"/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654" y="3228550"/>
            <a:ext cx="3618962" cy="16030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BB4343"/>
                </a:solidFill>
              </a:rPr>
              <a:t>					</a:t>
            </a:r>
            <a:r>
              <a:rPr lang="en-US" sz="3200" dirty="0" smtClean="0">
                <a:solidFill>
                  <a:srgbClr val="A33B3B"/>
                </a:solidFill>
              </a:rPr>
              <a:t>Raven LaFave</a:t>
            </a:r>
            <a:endParaRPr lang="en-US" sz="3200" dirty="0">
              <a:solidFill>
                <a:srgbClr val="A3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308" y="23730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Final Image!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40127" y="1744371"/>
            <a:ext cx="4667502" cy="4800860"/>
          </a:xfrm>
        </p:spPr>
      </p:pic>
    </p:spTree>
    <p:extLst>
      <p:ext uri="{BB962C8B-B14F-4D97-AF65-F5344CB8AC3E}">
        <p14:creationId xmlns:p14="http://schemas.microsoft.com/office/powerpoint/2010/main" val="31253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184" y="50227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184" y="2009343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http://www.noao.edu/outreach/press/pr03/pr0308.html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http://astronomy.swin.edu.au/cosmos/E/Emission+Nebula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http://annesastronomynews.com/photo-gallery-ii/nebulae-clouds/hh-555/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http://www.perseus.gr/Astro-DSO-IC-5067.htm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http://apod.nasa.gov/apod/ap130822.html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10" y="42972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Facts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87307" y="2344322"/>
            <a:ext cx="8534400" cy="361526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In the Pelican Nebula; Ridge following curve of head and </a:t>
            </a:r>
            <a:r>
              <a:rPr lang="en-US" sz="2600" dirty="0" smtClean="0">
                <a:solidFill>
                  <a:schemeClr val="tx1"/>
                </a:solidFill>
              </a:rPr>
              <a:t>neck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Constellation: Cygnus</a:t>
            </a:r>
            <a:endParaRPr lang="en-US" sz="2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~1,900 light years away; 10 light years in diameter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Northeast of Deneb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Magnitude: 8.0-9.0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RA: 20h50m54s; Dec: +44º25′06″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Emission Nebula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tx1"/>
                </a:solidFill>
              </a:rPr>
              <a:t>Jets emitted: </a:t>
            </a:r>
            <a:r>
              <a:rPr lang="en-US" sz="2600" dirty="0" err="1" smtClean="0">
                <a:solidFill>
                  <a:schemeClr val="tx1"/>
                </a:solidFill>
              </a:rPr>
              <a:t>Herbig-Haro</a:t>
            </a:r>
            <a:r>
              <a:rPr lang="en-US" sz="2600" dirty="0" smtClean="0">
                <a:solidFill>
                  <a:schemeClr val="tx1"/>
                </a:solidFill>
              </a:rPr>
              <a:t> object 555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4" y="1463565"/>
            <a:ext cx="2764644" cy="4100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632651"/>
            <a:ext cx="47371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http://www.perseus.gr/Astro-DSO-IC-5070.htm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74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25" y="35321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Herbig-Haro</a:t>
            </a:r>
            <a:r>
              <a:rPr lang="en-US" sz="4000" dirty="0" smtClean="0"/>
              <a:t> Objects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3" y="1779332"/>
            <a:ext cx="3333750" cy="3333750"/>
          </a:xfrm>
        </p:spPr>
      </p:pic>
      <p:sp>
        <p:nvSpPr>
          <p:cNvPr id="5" name="Rectangle 4"/>
          <p:cNvSpPr/>
          <p:nvPr/>
        </p:nvSpPr>
        <p:spPr>
          <a:xfrm>
            <a:off x="6533079" y="5208631"/>
            <a:ext cx="56589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http://www.noao.edu/outreach/press/pr03/hh555.html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69701" y="2370169"/>
            <a:ext cx="70576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Named after George </a:t>
            </a:r>
            <a:r>
              <a:rPr lang="en-US" sz="2400" dirty="0" err="1" smtClean="0"/>
              <a:t>Herbig</a:t>
            </a:r>
            <a:r>
              <a:rPr lang="en-US" sz="2400" dirty="0" smtClean="0"/>
              <a:t> and Guillermo </a:t>
            </a:r>
            <a:r>
              <a:rPr lang="en-US" sz="2400" dirty="0" err="1" smtClean="0"/>
              <a:t>Haro</a:t>
            </a:r>
            <a:endParaRPr lang="en-US" sz="2400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What are they?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Pillars indicate a </a:t>
            </a:r>
            <a:r>
              <a:rPr lang="en-US" sz="2400" dirty="0" err="1" smtClean="0"/>
              <a:t>Protostar</a:t>
            </a:r>
            <a:r>
              <a:rPr lang="en-US" sz="2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731" y="404729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would I pick such an object?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731" y="2630511"/>
            <a:ext cx="5642545" cy="14649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1</a:t>
            </a:r>
            <a:r>
              <a:rPr lang="en-US" sz="2400" baseline="30000" dirty="0" smtClean="0">
                <a:solidFill>
                  <a:schemeClr val="tx1"/>
                </a:solidFill>
              </a:rPr>
              <a:t>st</a:t>
            </a:r>
            <a:r>
              <a:rPr lang="en-US" sz="2400" dirty="0" smtClean="0">
                <a:solidFill>
                  <a:schemeClr val="tx1"/>
                </a:solidFill>
              </a:rPr>
              <a:t> wanted to image M16 (Eagle Nebula)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IC5067 was above the horizon!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Detail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76" y="2009105"/>
            <a:ext cx="3280002" cy="3245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6653" y="547067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http://www.phys.ncku.edu.tw/~astrolab/mirrors/apod/image/1406/m16_32block950.jpg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19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913" y="39185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Imaging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913" y="1898917"/>
            <a:ext cx="8534400" cy="3615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Telescope: 12″ Meade LX200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CCD: ST -9XE camera with RGB filters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10 </a:t>
            </a:r>
            <a:r>
              <a:rPr lang="en-US" sz="2400" dirty="0" err="1" smtClean="0">
                <a:solidFill>
                  <a:schemeClr val="tx1"/>
                </a:solidFill>
              </a:rPr>
              <a:t>flatfields</a:t>
            </a:r>
            <a:r>
              <a:rPr lang="en-US" sz="2400" dirty="0" smtClean="0">
                <a:solidFill>
                  <a:schemeClr val="tx1"/>
                </a:solidFill>
              </a:rPr>
              <a:t> in each filter and 10 </a:t>
            </a:r>
            <a:r>
              <a:rPr lang="en-US" sz="2400" dirty="0" err="1" smtClean="0">
                <a:solidFill>
                  <a:schemeClr val="tx1"/>
                </a:solidFill>
              </a:rPr>
              <a:t>flatdarks</a:t>
            </a:r>
            <a:r>
              <a:rPr lang="en-US" sz="2400" dirty="0" smtClean="0">
                <a:solidFill>
                  <a:schemeClr val="tx1"/>
                </a:solidFill>
              </a:rPr>
              <a:t>; both at .05 exposure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5 Dark Frames at 3min. Exposure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15 unfiltered; 10 of each filter (BGR); all at 3min. exposures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88" y="28881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CCD </a:t>
            </a:r>
            <a:r>
              <a:rPr lang="en-US" sz="4000" dirty="0" err="1" smtClean="0"/>
              <a:t>SOft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488" y="2089597"/>
            <a:ext cx="8534400" cy="3615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</a:rPr>
              <a:t>Masterdark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</a:rPr>
              <a:t>Masterflat</a:t>
            </a:r>
            <a:r>
              <a:rPr lang="en-US" sz="2400" dirty="0" smtClean="0">
                <a:solidFill>
                  <a:schemeClr val="tx1"/>
                </a:solidFill>
              </a:rPr>
              <a:t>: PROBLEM!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Calibrate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Align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Combine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71" y="94568"/>
            <a:ext cx="3044678" cy="3044678"/>
          </a:xfrm>
        </p:spPr>
      </p:pic>
      <p:sp>
        <p:nvSpPr>
          <p:cNvPr id="7" name="TextBox 6"/>
          <p:cNvSpPr txBox="1"/>
          <p:nvPr/>
        </p:nvSpPr>
        <p:spPr>
          <a:xfrm>
            <a:off x="3147591" y="742407"/>
            <a:ext cx="391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Unfiltered Median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91909" y="94568"/>
            <a:ext cx="3044678" cy="3044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88205" y="1111739"/>
            <a:ext cx="381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Add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3171" y="3239037"/>
            <a:ext cx="3044677" cy="30446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4560" y="3648897"/>
            <a:ext cx="348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Add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91908" y="3239036"/>
            <a:ext cx="3044677" cy="30446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87019" y="5195749"/>
            <a:ext cx="287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Add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823" y="10851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RGB Combined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18285" y="1615582"/>
            <a:ext cx="4956768" cy="49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67" y="32745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Photoshop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001" y="2197934"/>
            <a:ext cx="8534400" cy="3615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Levels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Curves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Saturation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Flatten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MORE levels/curves/saturation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54669" y="1892717"/>
            <a:ext cx="4225702" cy="42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4522</TotalTime>
  <Words>203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Gothic</vt:lpstr>
      <vt:lpstr>Wingdings</vt:lpstr>
      <vt:lpstr>Wingdings 3</vt:lpstr>
      <vt:lpstr>Slice</vt:lpstr>
      <vt:lpstr>IC 5067 (Pelican Nebula)</vt:lpstr>
      <vt:lpstr>Facts</vt:lpstr>
      <vt:lpstr>Herbig-Haro Objects</vt:lpstr>
      <vt:lpstr>Why would I pick such an object?</vt:lpstr>
      <vt:lpstr>Imaging</vt:lpstr>
      <vt:lpstr>CCD SOft</vt:lpstr>
      <vt:lpstr>PowerPoint Presentation</vt:lpstr>
      <vt:lpstr>RGB Combined</vt:lpstr>
      <vt:lpstr>Photoshop</vt:lpstr>
      <vt:lpstr>Final Image!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Raven LaFave</dc:creator>
  <cp:lastModifiedBy>Raven LaFave</cp:lastModifiedBy>
  <cp:revision>46</cp:revision>
  <dcterms:created xsi:type="dcterms:W3CDTF">2014-11-22T18:54:26Z</dcterms:created>
  <dcterms:modified xsi:type="dcterms:W3CDTF">2014-12-02T04:54:48Z</dcterms:modified>
</cp:coreProperties>
</file>