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61" r:id="rId5"/>
    <p:sldId id="268" r:id="rId6"/>
    <p:sldId id="267" r:id="rId7"/>
    <p:sldId id="271" r:id="rId8"/>
    <p:sldId id="270" r:id="rId9"/>
    <p:sldId id="259" r:id="rId10"/>
    <p:sldId id="262" r:id="rId11"/>
    <p:sldId id="273" r:id="rId12"/>
    <p:sldId id="260" r:id="rId13"/>
    <p:sldId id="263" r:id="rId14"/>
    <p:sldId id="264" r:id="rId15"/>
    <p:sldId id="274" r:id="rId16"/>
    <p:sldId id="272" r:id="rId17"/>
    <p:sldId id="265" r:id="rId18"/>
    <p:sldId id="266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>
      <p:cViewPr varScale="1">
        <p:scale>
          <a:sx n="88" d="100"/>
          <a:sy n="88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CF821-1752-4130-A5B1-ACA4D8F71990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D8B50-FE23-4A67-A3E3-209D6A67D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27F9B-8F4A-4FCA-8C59-E35E14A038C5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8C688-0333-4093-B4EB-7FD700437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C688-0333-4093-B4EB-7FD700437E6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C688-0333-4093-B4EB-7FD700437E6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5FB2550-6D83-41AF-8E70-DD415076D4F9}" type="datetimeFigureOut">
              <a:rPr lang="en-US" smtClean="0"/>
              <a:pPr/>
              <a:t>12/2/2013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C002808-31EC-4269-8614-9DA84AFBF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astroprofspage.com/archives/1500" TargetMode="External"/><Relationship Id="rId3" Type="http://schemas.openxmlformats.org/officeDocument/2006/relationships/hyperlink" Target="http://www.astronomy-mall.com/Adventures.In.Deep.Space/Dissecting%20the%20Veil%20Nebula.html" TargetMode="External"/><Relationship Id="rId7" Type="http://schemas.openxmlformats.org/officeDocument/2006/relationships/hyperlink" Target="http://www.skyfactory.org/veil/index.php" TargetMode="External"/><Relationship Id="rId2" Type="http://schemas.openxmlformats.org/officeDocument/2006/relationships/hyperlink" Target="http://astroanarchy.blogspot.com/2012_11_01_archiv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a.int/Our_Activities/Space_Science/Hubble_uncovers_the_Veil_Nebula" TargetMode="External"/><Relationship Id="rId5" Type="http://schemas.openxmlformats.org/officeDocument/2006/relationships/hyperlink" Target="http://en.wikipedia.org/wiki/Veil_Nebula" TargetMode="External"/><Relationship Id="rId4" Type="http://schemas.openxmlformats.org/officeDocument/2006/relationships/hyperlink" Target="http://observing.skyhound.com/archives/aug1/NGC_6960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starrywonders.com/cygnusloop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514600" y="457200"/>
            <a:ext cx="6241215" cy="4152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Veil Nebula (Cygnus Loop)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Catherine Fielder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Nebula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Clouds of hot gas.</a:t>
            </a:r>
          </a:p>
          <a:p>
            <a:r>
              <a:rPr lang="en-US" dirty="0" smtClean="0"/>
              <a:t>Atoms are typically excited by hot stars and emit radiation as they de-excite again.</a:t>
            </a:r>
          </a:p>
          <a:p>
            <a:r>
              <a:rPr lang="en-US" dirty="0" smtClean="0"/>
              <a:t>In the Veil: SN shockwave excites the interstellar medium.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4.bp.blogspot.com/-cBYNwjTZ1rQ/UHQBUULqlWI/AAAAAAAAHco/NMxlW9OWOdc/s320/VeiSNR_anim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71600"/>
            <a:ext cx="3429000" cy="4649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 Band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28194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</a:t>
            </a:r>
            <a:r>
              <a:rPr lang="en-US" dirty="0" smtClean="0"/>
              <a:t>: </a:t>
            </a:r>
            <a:r>
              <a:rPr lang="en-US" dirty="0" smtClean="0"/>
              <a:t>656.3 nm</a:t>
            </a:r>
          </a:p>
          <a:p>
            <a:r>
              <a:rPr lang="en-US" dirty="0" smtClean="0"/>
              <a:t>SII: 672.4 nm</a:t>
            </a:r>
          </a:p>
          <a:p>
            <a:r>
              <a:rPr lang="en-US" dirty="0" smtClean="0"/>
              <a:t>OIII: 500.7 nm</a:t>
            </a:r>
          </a:p>
          <a:p>
            <a:r>
              <a:rPr lang="en-US" dirty="0" smtClean="0"/>
              <a:t>Great for Emission Nebulae.</a:t>
            </a:r>
          </a:p>
          <a:p>
            <a:r>
              <a:rPr lang="en-US" dirty="0" smtClean="0"/>
              <a:t>Can get better detail visually and scientifically.</a:t>
            </a:r>
            <a:endParaRPr lang="en-US" dirty="0"/>
          </a:p>
        </p:txBody>
      </p:sp>
      <p:pic>
        <p:nvPicPr>
          <p:cNvPr id="17410" name="Picture 2" descr="http://starizona.com/acb/ccd/advimages/Narrowband%20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981200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the Veil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nights, one night per frame</a:t>
            </a:r>
          </a:p>
          <a:p>
            <a:r>
              <a:rPr lang="en-US" dirty="0" smtClean="0"/>
              <a:t>5” telescope</a:t>
            </a:r>
          </a:p>
          <a:p>
            <a:r>
              <a:rPr lang="en-US" dirty="0" smtClean="0"/>
              <a:t>CCD: SBIG STL Large Format Camera; -35°C</a:t>
            </a:r>
          </a:p>
          <a:p>
            <a:r>
              <a:rPr lang="en-US" dirty="0" smtClean="0"/>
              <a:t>30 min. of </a:t>
            </a:r>
            <a:r>
              <a:rPr lang="en-US" dirty="0" smtClean="0"/>
              <a:t>H</a:t>
            </a:r>
            <a:r>
              <a:rPr lang="el-GR" smtClean="0"/>
              <a:t>α</a:t>
            </a:r>
            <a:r>
              <a:rPr lang="en-US" smtClean="0"/>
              <a:t>; </a:t>
            </a:r>
            <a:r>
              <a:rPr lang="en-US" dirty="0" smtClean="0"/>
              <a:t>45 min. of SII and OIII each</a:t>
            </a:r>
          </a:p>
          <a:p>
            <a:r>
              <a:rPr lang="en-US" dirty="0" smtClean="0"/>
              <a:t>No guiding!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CCDSoft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- image </a:t>
            </a:r>
            <a:r>
              <a:rPr lang="en-US" dirty="0" smtClean="0"/>
              <a:t>reduction</a:t>
            </a:r>
          </a:p>
          <a:p>
            <a:r>
              <a:rPr lang="en-US" dirty="0" err="1" smtClean="0"/>
              <a:t>RegiStar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- </a:t>
            </a:r>
            <a:r>
              <a:rPr lang="en-US" dirty="0" smtClean="0"/>
              <a:t>alignment</a:t>
            </a:r>
            <a:endParaRPr lang="en-US" dirty="0" smtClean="0"/>
          </a:p>
          <a:p>
            <a:r>
              <a:rPr lang="en-US" dirty="0" smtClean="0"/>
              <a:t>Adobe Photoshop CS5</a:t>
            </a:r>
          </a:p>
          <a:p>
            <a:pPr>
              <a:buNone/>
            </a:pPr>
            <a:r>
              <a:rPr lang="en-US" dirty="0" smtClean="0"/>
              <a:t>	- color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a5m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28800"/>
            <a:ext cx="3657600" cy="3657600"/>
          </a:xfrm>
          <a:prstGeom prst="rect">
            <a:avLst/>
          </a:prstGeom>
        </p:spPr>
      </p:pic>
      <p:pic>
        <p:nvPicPr>
          <p:cNvPr id="5" name="Picture 4" descr="5mindark.00000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828800"/>
            <a:ext cx="35814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3048000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-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endParaRPr lang="en-US" dirty="0"/>
          </a:p>
        </p:txBody>
      </p:sp>
      <p:pic>
        <p:nvPicPr>
          <p:cNvPr id="8" name="Content Placeholder 7" descr="H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381000"/>
            <a:ext cx="3118039" cy="3124200"/>
          </a:xfrm>
        </p:spPr>
      </p:pic>
      <p:pic>
        <p:nvPicPr>
          <p:cNvPr id="9" name="Picture 8" descr="SI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381000"/>
            <a:ext cx="3219526" cy="3200400"/>
          </a:xfrm>
          <a:prstGeom prst="rect">
            <a:avLst/>
          </a:prstGeom>
        </p:spPr>
      </p:pic>
      <p:pic>
        <p:nvPicPr>
          <p:cNvPr id="10" name="Picture 9" descr="OII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657600"/>
            <a:ext cx="3068782" cy="3050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228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H-alpha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22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3733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914400"/>
          </a:xfrm>
        </p:spPr>
        <p:txBody>
          <a:bodyPr/>
          <a:lstStyle/>
          <a:p>
            <a:r>
              <a:rPr lang="en-US" dirty="0" smtClean="0"/>
              <a:t>Final Result</a:t>
            </a:r>
            <a:endParaRPr lang="en-US" dirty="0"/>
          </a:p>
        </p:txBody>
      </p:sp>
      <p:pic>
        <p:nvPicPr>
          <p:cNvPr id="4" name="Content Placeholder 3" descr="veil_av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524000" y="1066800"/>
            <a:ext cx="6477000" cy="575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Cygnus Loop is a very interesting and unique object.</a:t>
            </a:r>
          </a:p>
          <a:p>
            <a:r>
              <a:rPr lang="en-US" dirty="0" smtClean="0"/>
              <a:t>A nice challenge for imaging.</a:t>
            </a:r>
          </a:p>
          <a:p>
            <a:r>
              <a:rPr lang="en-US" dirty="0" smtClean="0"/>
              <a:t>Pretty!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r>
              <a:rPr lang="en-US" sz="2000" dirty="0" smtClean="0">
                <a:hlinkClick r:id="rId2"/>
              </a:rPr>
              <a:t>http://astroanarchy.blogspot.com/2012_11_01_archive.html</a:t>
            </a:r>
            <a:endParaRPr lang="en-US" sz="2000" dirty="0" smtClean="0"/>
          </a:p>
          <a:p>
            <a:r>
              <a:rPr lang="en-US" sz="2000" dirty="0" smtClean="0">
                <a:hlinkClick r:id="rId3"/>
              </a:rPr>
              <a:t>http://www.astronomy-mall.com/Adventures.In.Deep.Space/Dissecting%20the%20Veil%20Nebula.html</a:t>
            </a:r>
            <a:endParaRPr lang="en-US" sz="2000" dirty="0" smtClean="0"/>
          </a:p>
          <a:p>
            <a:r>
              <a:rPr lang="en-US" sz="2000" dirty="0" smtClean="0">
                <a:hlinkClick r:id="rId4"/>
              </a:rPr>
              <a:t>http://observing.skyhound.com/archives/aug1/NGC_6960.html</a:t>
            </a:r>
            <a:endParaRPr lang="en-US" sz="2000" dirty="0" smtClean="0"/>
          </a:p>
          <a:p>
            <a:r>
              <a:rPr lang="en-US" sz="2000" dirty="0" smtClean="0">
                <a:hlinkClick r:id="rId5"/>
              </a:rPr>
              <a:t>http://en.wikipedia.org/wiki/Veil_Nebula</a:t>
            </a:r>
            <a:endParaRPr lang="en-US" sz="2000" dirty="0" smtClean="0"/>
          </a:p>
          <a:p>
            <a:r>
              <a:rPr lang="en-US" sz="2000" dirty="0" smtClean="0">
                <a:hlinkClick r:id="rId6"/>
              </a:rPr>
              <a:t>http://www.esa.int/Our_Activities/Space_Science/Hubble_uncovers_the_Veil_Nebula</a:t>
            </a:r>
            <a:endParaRPr lang="en-US" sz="2000" dirty="0" smtClean="0"/>
          </a:p>
          <a:p>
            <a:r>
              <a:rPr lang="en-US" sz="2000" dirty="0" smtClean="0">
                <a:hlinkClick r:id="rId7"/>
              </a:rPr>
              <a:t>http://www.skyfactory.org/veil/index.php</a:t>
            </a:r>
            <a:endParaRPr lang="en-US" sz="2000" dirty="0" smtClean="0"/>
          </a:p>
          <a:p>
            <a:r>
              <a:rPr lang="en-US" sz="2000" dirty="0" smtClean="0">
                <a:hlinkClick r:id="rId8"/>
              </a:rPr>
              <a:t>http://astroprofspage.com/archives/1500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831560"/>
          </a:xfrm>
        </p:spPr>
        <p:txBody>
          <a:bodyPr>
            <a:normAutofit/>
          </a:bodyPr>
          <a:lstStyle/>
          <a:p>
            <a:r>
              <a:rPr lang="en-US" dirty="0" smtClean="0"/>
              <a:t>Goal: Image the Veil Nebula!</a:t>
            </a:r>
          </a:p>
          <a:p>
            <a:r>
              <a:rPr lang="en-US" dirty="0" smtClean="0"/>
              <a:t>Background</a:t>
            </a:r>
            <a:br>
              <a:rPr lang="en-US" dirty="0" smtClean="0"/>
            </a:br>
            <a:r>
              <a:rPr lang="en-US" dirty="0" smtClean="0"/>
              <a:t>- What It Is</a:t>
            </a:r>
            <a:br>
              <a:rPr lang="en-US" dirty="0" smtClean="0"/>
            </a:br>
            <a:r>
              <a:rPr lang="en-US" dirty="0" smtClean="0"/>
              <a:t>- Specs</a:t>
            </a:r>
          </a:p>
          <a:p>
            <a:pPr>
              <a:buNone/>
            </a:pPr>
            <a:r>
              <a:rPr lang="en-US" dirty="0" smtClean="0"/>
              <a:t>	- Narrow Bands</a:t>
            </a:r>
          </a:p>
          <a:p>
            <a:r>
              <a:rPr lang="en-US" dirty="0" smtClean="0"/>
              <a:t>Data</a:t>
            </a:r>
            <a:br>
              <a:rPr lang="en-US" dirty="0" smtClean="0"/>
            </a:br>
            <a:r>
              <a:rPr lang="en-US" dirty="0" smtClean="0"/>
              <a:t>- Imaging</a:t>
            </a:r>
            <a:br>
              <a:rPr lang="en-US" dirty="0" smtClean="0"/>
            </a:br>
            <a:r>
              <a:rPr lang="en-US" dirty="0" smtClean="0"/>
              <a:t>- Processing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Veil Nebula?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supernova remnant interacting with the interstellar medium (rare).</a:t>
            </a:r>
          </a:p>
          <a:p>
            <a:r>
              <a:rPr lang="en-US" dirty="0" smtClean="0"/>
              <a:t>Discovered on September 5, 1784 by William Herschel</a:t>
            </a:r>
          </a:p>
          <a:p>
            <a:r>
              <a:rPr lang="en-US" dirty="0" smtClean="0"/>
              <a:t>Discovered photographically in 1904 by </a:t>
            </a:r>
            <a:r>
              <a:rPr lang="en-US" dirty="0" err="1" smtClean="0"/>
              <a:t>Williamina</a:t>
            </a:r>
            <a:r>
              <a:rPr lang="en-US" dirty="0" smtClean="0"/>
              <a:t> Fleming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and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~3° across</a:t>
            </a:r>
          </a:p>
          <a:p>
            <a:r>
              <a:rPr lang="en-US" dirty="0" smtClean="0"/>
              <a:t>4° - 0.4°</a:t>
            </a:r>
          </a:p>
          <a:p>
            <a:r>
              <a:rPr lang="en-US" dirty="0" smtClean="0"/>
              <a:t>Full Moon is 0.5°</a:t>
            </a:r>
          </a:p>
          <a:p>
            <a:r>
              <a:rPr lang="en-US" dirty="0" smtClean="0"/>
              <a:t>Notorious filaments</a:t>
            </a:r>
          </a:p>
          <a:p>
            <a:endParaRPr lang="en-US" dirty="0" smtClean="0"/>
          </a:p>
        </p:txBody>
      </p:sp>
      <p:pic>
        <p:nvPicPr>
          <p:cNvPr id="6146" name="Picture 2" descr="http://2.bp.blogspot.com/-e6a56la2gUU/ULScTqIB0XI/AAAAAAAAICg/wseBuebUZU8/s0/VeilZoom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300" y="1238250"/>
            <a:ext cx="4000500" cy="516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http://www.rayfowler.org/blog/wp-content/uploads/veil_nebu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704" y="1905000"/>
            <a:ext cx="7399296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Remaining core is either a NS or BH.</a:t>
            </a:r>
          </a:p>
          <a:p>
            <a:r>
              <a:rPr lang="en-US" dirty="0" smtClean="0"/>
              <a:t>10Msun progenitor; Type II SN.</a:t>
            </a:r>
          </a:p>
          <a:p>
            <a:r>
              <a:rPr lang="en-US" dirty="0" smtClean="0"/>
              <a:t>Visible, Radio, IR, X-ray, and UV emissions.</a:t>
            </a:r>
          </a:p>
          <a:p>
            <a:r>
              <a:rPr lang="en-US" dirty="0" smtClean="0"/>
              <a:t>Faster parts still expanding at about 10</a:t>
            </a:r>
            <a:r>
              <a:rPr lang="en-US" baseline="30000" dirty="0" smtClean="0"/>
              <a:t>6</a:t>
            </a:r>
            <a:r>
              <a:rPr lang="en-US" dirty="0" smtClean="0"/>
              <a:t> km/hr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speculation over age: calculate with the </a:t>
            </a:r>
            <a:r>
              <a:rPr lang="en-US" dirty="0" err="1" smtClean="0"/>
              <a:t>Sedov</a:t>
            </a:r>
            <a:r>
              <a:rPr lang="en-US" dirty="0" smtClean="0"/>
              <a:t> Size-Age relation</a:t>
            </a:r>
          </a:p>
          <a:p>
            <a:r>
              <a:rPr lang="en-US" dirty="0" smtClean="0"/>
              <a:t>D = 4.3·10</a:t>
            </a:r>
            <a:r>
              <a:rPr lang="en-US" baseline="30000" dirty="0" smtClean="0"/>
              <a:t>-11</a:t>
            </a:r>
            <a:r>
              <a:rPr lang="en-US" dirty="0" smtClean="0"/>
              <a:t>(E</a:t>
            </a:r>
            <a:r>
              <a:rPr lang="en-US" baseline="-25000" dirty="0" smtClean="0"/>
              <a:t>0</a:t>
            </a:r>
            <a:r>
              <a:rPr lang="en-US" dirty="0" smtClean="0"/>
              <a:t>/n)</a:t>
            </a:r>
            <a:r>
              <a:rPr lang="en-US" baseline="30000" dirty="0" smtClean="0"/>
              <a:t>1/5</a:t>
            </a:r>
            <a:r>
              <a:rPr lang="en-US" dirty="0" smtClean="0"/>
              <a:t>t</a:t>
            </a:r>
            <a:r>
              <a:rPr lang="en-US" baseline="30000" dirty="0" smtClean="0"/>
              <a:t>2/5</a:t>
            </a:r>
            <a:endParaRPr lang="en-US" dirty="0" smtClean="0"/>
          </a:p>
          <a:p>
            <a:r>
              <a:rPr lang="en-US" dirty="0" smtClean="0"/>
              <a:t>440 pc away; 2400 yrs old; 25 pc diameter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http://observing.skyhound.com/archives/aug1/NGC_6960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383728"/>
            <a:ext cx="5105400" cy="5017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upload.wikimedia.org/wikipedia/commons/9/94/Cygnus_Loop_Labe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95400"/>
            <a:ext cx="5295899" cy="529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6381</TotalTime>
  <Words>290</Words>
  <Application>Microsoft Office PowerPoint</Application>
  <PresentationFormat>On-screen Show (4:3)</PresentationFormat>
  <Paragraphs>74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Metro</vt:lpstr>
      <vt:lpstr>Veil Nebula (Cygnus Loop)</vt:lpstr>
      <vt:lpstr>Overview</vt:lpstr>
      <vt:lpstr>What is the Veil Nebula?</vt:lpstr>
      <vt:lpstr>Size and Detail</vt:lpstr>
      <vt:lpstr>Slide 5</vt:lpstr>
      <vt:lpstr>Specifications</vt:lpstr>
      <vt:lpstr>Age?</vt:lpstr>
      <vt:lpstr>Slide 8</vt:lpstr>
      <vt:lpstr>Map</vt:lpstr>
      <vt:lpstr>Emission Nebula</vt:lpstr>
      <vt:lpstr>Slide 11</vt:lpstr>
      <vt:lpstr>Narrow Band Imaging</vt:lpstr>
      <vt:lpstr>Imaging the Veil</vt:lpstr>
      <vt:lpstr>Processing</vt:lpstr>
      <vt:lpstr>Slide 15</vt:lpstr>
      <vt:lpstr>H</vt:lpstr>
      <vt:lpstr>Final Result</vt:lpstr>
      <vt:lpstr>Conclusion</vt:lpstr>
      <vt:lpstr>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Cygnus Loop</dc:title>
  <dc:creator>Cat</dc:creator>
  <cp:lastModifiedBy>Cat</cp:lastModifiedBy>
  <cp:revision>84</cp:revision>
  <dcterms:created xsi:type="dcterms:W3CDTF">2013-11-21T17:29:17Z</dcterms:created>
  <dcterms:modified xsi:type="dcterms:W3CDTF">2013-12-03T05:43:10Z</dcterms:modified>
</cp:coreProperties>
</file>