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CCF960D-D3BA-473A-9A55-5F2400F50754}" type="datetimeFigureOut">
              <a:rPr lang="en-US" smtClean="0"/>
              <a:t>4/30/2013</a:t>
            </a:fld>
            <a:endParaRPr lang="en-US"/>
          </a:p>
        </p:txBody>
      </p:sp>
      <p:sp>
        <p:nvSpPr>
          <p:cNvPr id="8" name="Slide Number Placeholder 7"/>
          <p:cNvSpPr>
            <a:spLocks noGrp="1"/>
          </p:cNvSpPr>
          <p:nvPr>
            <p:ph type="sldNum" sz="quarter" idx="11"/>
          </p:nvPr>
        </p:nvSpPr>
        <p:spPr/>
        <p:txBody>
          <a:bodyPr/>
          <a:lstStyle/>
          <a:p>
            <a:fld id="{20BEBB8F-EAB2-40F0-AE54-3A3B6F0E407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F960D-D3BA-473A-9A55-5F2400F50754}"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F960D-D3BA-473A-9A55-5F2400F50754}"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CF960D-D3BA-473A-9A55-5F2400F50754}"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F960D-D3BA-473A-9A55-5F2400F50754}"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CF960D-D3BA-473A-9A55-5F2400F50754}"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EBB8F-EAB2-40F0-AE54-3A3B6F0E4070}"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CF960D-D3BA-473A-9A55-5F2400F50754}"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EBB8F-EAB2-40F0-AE54-3A3B6F0E4070}"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F960D-D3BA-473A-9A55-5F2400F50754}"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F960D-D3BA-473A-9A55-5F2400F50754}"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F960D-D3BA-473A-9A55-5F2400F50754}"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F960D-D3BA-473A-9A55-5F2400F50754}"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EBB8F-EAB2-40F0-AE54-3A3B6F0E40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CCF960D-D3BA-473A-9A55-5F2400F50754}" type="datetimeFigureOut">
              <a:rPr lang="en-US" smtClean="0"/>
              <a:t>4/30/2013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0BEBB8F-EAB2-40F0-AE54-3A3B6F0E4070}"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messier.seds.org/m/m051.html" TargetMode="External"/><Relationship Id="rId2" Type="http://schemas.openxmlformats.org/officeDocument/2006/relationships/hyperlink" Target="http://en.wikipedia.org/wiki/Whirlpool_Galaxy#Companion" TargetMode="External"/><Relationship Id="rId1" Type="http://schemas.openxmlformats.org/officeDocument/2006/relationships/slideLayout" Target="../slideLayouts/slideLayout2.xml"/><Relationship Id="rId6" Type="http://schemas.openxmlformats.org/officeDocument/2006/relationships/hyperlink" Target="http://www.phys.ttu.edu/~ozprof/20inskyview01.jpg" TargetMode="External"/><Relationship Id="rId5" Type="http://schemas.openxmlformats.org/officeDocument/2006/relationships/hyperlink" Target="http://apod.nasa.gov/apod/image/0905/m51deep_christensen_big.jpg" TargetMode="External"/><Relationship Id="rId4" Type="http://schemas.openxmlformats.org/officeDocument/2006/relationships/hyperlink" Target="http://coolcosmos.ipac.caltech.edu/cosmic_classroom/multiwavelength_astronomy/multiwavelength_museum/m5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M51/NGC5194</a:t>
            </a:r>
            <a:endParaRPr lang="en-US" dirty="0"/>
          </a:p>
        </p:txBody>
      </p:sp>
      <p:sp>
        <p:nvSpPr>
          <p:cNvPr id="3" name="Subtitle 2"/>
          <p:cNvSpPr>
            <a:spLocks noGrp="1"/>
          </p:cNvSpPr>
          <p:nvPr>
            <p:ph type="subTitle" idx="1"/>
          </p:nvPr>
        </p:nvSpPr>
        <p:spPr/>
        <p:txBody>
          <a:bodyPr/>
          <a:lstStyle/>
          <a:p>
            <a:r>
              <a:rPr lang="en-US" dirty="0" smtClean="0"/>
              <a:t>The Whirlpool Galaxy</a:t>
            </a:r>
          </a:p>
          <a:p>
            <a:r>
              <a:rPr lang="en-US" dirty="0" smtClean="0"/>
              <a:t>Marcus Fodor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73182"/>
            <a:ext cx="4782613" cy="4078876"/>
          </a:xfrm>
          <a:prstGeom prst="rect">
            <a:avLst/>
          </a:prstGeom>
        </p:spPr>
      </p:pic>
    </p:spTree>
    <p:extLst>
      <p:ext uri="{BB962C8B-B14F-4D97-AF65-F5344CB8AC3E}">
        <p14:creationId xmlns:p14="http://schemas.microsoft.com/office/powerpoint/2010/main" val="178869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54097"/>
          </a:xfrm>
        </p:spPr>
        <p:txBody>
          <a:bodyPr/>
          <a:lstStyle/>
          <a:p>
            <a:r>
              <a:rPr lang="en-US" dirty="0" smtClean="0"/>
              <a:t>Image processing</a:t>
            </a:r>
            <a:endParaRPr lang="en-US" dirty="0"/>
          </a:p>
        </p:txBody>
      </p:sp>
      <p:sp>
        <p:nvSpPr>
          <p:cNvPr id="3" name="Content Placeholder 2"/>
          <p:cNvSpPr>
            <a:spLocks noGrp="1"/>
          </p:cNvSpPr>
          <p:nvPr>
            <p:ph sz="quarter" idx="13"/>
          </p:nvPr>
        </p:nvSpPr>
        <p:spPr>
          <a:xfrm>
            <a:off x="914400" y="1905000"/>
            <a:ext cx="3566160" cy="4495800"/>
          </a:xfrm>
        </p:spPr>
        <p:txBody>
          <a:bodyPr>
            <a:normAutofit/>
          </a:bodyPr>
          <a:lstStyle/>
          <a:p>
            <a:r>
              <a:rPr lang="en-US" dirty="0" smtClean="0"/>
              <a:t>Photoshop</a:t>
            </a:r>
          </a:p>
          <a:p>
            <a:pPr lvl="1"/>
            <a:r>
              <a:rPr lang="en-US" dirty="0" smtClean="0"/>
              <a:t>Match the </a:t>
            </a:r>
            <a:r>
              <a:rPr lang="en-US" dirty="0" err="1" smtClean="0"/>
              <a:t>backgounds</a:t>
            </a:r>
            <a:r>
              <a:rPr lang="en-US" dirty="0" smtClean="0"/>
              <a:t> of the filtered images using levels</a:t>
            </a:r>
          </a:p>
          <a:p>
            <a:pPr lvl="1"/>
            <a:r>
              <a:rPr lang="en-US" dirty="0" smtClean="0"/>
              <a:t>Merge the channels RGB</a:t>
            </a:r>
          </a:p>
          <a:p>
            <a:pPr lvl="1"/>
            <a:r>
              <a:rPr lang="en-US" dirty="0" smtClean="0"/>
              <a:t>Adjust saturation, color balance, individual channel levels, and individual color balances until the image looks the way you want it.</a:t>
            </a:r>
          </a:p>
          <a:p>
            <a:pPr lvl="1"/>
            <a:r>
              <a:rPr lang="en-US" dirty="0" smtClean="0"/>
              <a:t>Use Gradient </a:t>
            </a:r>
            <a:r>
              <a:rPr lang="en-US" dirty="0" err="1" smtClean="0"/>
              <a:t>Xterminator</a:t>
            </a:r>
            <a:r>
              <a:rPr lang="en-US" dirty="0" smtClean="0"/>
              <a:t> to get rid of the gradient</a:t>
            </a:r>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419600" y="1752600"/>
            <a:ext cx="4648200" cy="4648200"/>
          </a:xfrm>
        </p:spPr>
      </p:pic>
    </p:spTree>
    <p:extLst>
      <p:ext uri="{BB962C8B-B14F-4D97-AF65-F5344CB8AC3E}">
        <p14:creationId xmlns:p14="http://schemas.microsoft.com/office/powerpoint/2010/main" val="392409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09600"/>
            <a:ext cx="7315200" cy="1154097"/>
          </a:xfrm>
        </p:spPr>
        <p:txBody>
          <a:bodyPr/>
          <a:lstStyle/>
          <a:p>
            <a:r>
              <a:rPr lang="en-US" dirty="0" smtClean="0"/>
              <a:t>Image processing</a:t>
            </a:r>
            <a:endParaRPr lang="en-US" dirty="0"/>
          </a:p>
        </p:txBody>
      </p:sp>
      <p:sp>
        <p:nvSpPr>
          <p:cNvPr id="6" name="Content Placeholder 5"/>
          <p:cNvSpPr>
            <a:spLocks noGrp="1"/>
          </p:cNvSpPr>
          <p:nvPr>
            <p:ph idx="1"/>
          </p:nvPr>
        </p:nvSpPr>
        <p:spPr>
          <a:xfrm>
            <a:off x="914400" y="1905000"/>
            <a:ext cx="7315200" cy="3539527"/>
          </a:xfrm>
        </p:spPr>
        <p:txBody>
          <a:bodyPr/>
          <a:lstStyle/>
          <a:p>
            <a:r>
              <a:rPr lang="en-US" dirty="0" smtClean="0"/>
              <a:t>Once satisfied with the color image, paste it over the unfiltered image to add luminance and color combine them.</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665" y="2743200"/>
            <a:ext cx="3581400" cy="3581400"/>
          </a:xfrm>
          <a:prstGeom prst="rect">
            <a:avLst/>
          </a:prstGeom>
        </p:spPr>
      </p:pic>
    </p:spTree>
    <p:extLst>
      <p:ext uri="{BB962C8B-B14F-4D97-AF65-F5344CB8AC3E}">
        <p14:creationId xmlns:p14="http://schemas.microsoft.com/office/powerpoint/2010/main" val="170519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11659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lstStyle/>
          <a:p>
            <a:r>
              <a:rPr lang="en-US" dirty="0" smtClean="0"/>
              <a:t>Sources</a:t>
            </a:r>
            <a:endParaRPr lang="en-US" dirty="0"/>
          </a:p>
        </p:txBody>
      </p:sp>
      <p:sp>
        <p:nvSpPr>
          <p:cNvPr id="3" name="Content Placeholder 2"/>
          <p:cNvSpPr>
            <a:spLocks noGrp="1"/>
          </p:cNvSpPr>
          <p:nvPr>
            <p:ph idx="1"/>
          </p:nvPr>
        </p:nvSpPr>
        <p:spPr>
          <a:xfrm>
            <a:off x="914400" y="1905000"/>
            <a:ext cx="7315200" cy="4724400"/>
          </a:xfrm>
        </p:spPr>
        <p:txBody>
          <a:bodyPr/>
          <a:lstStyle/>
          <a:p>
            <a:r>
              <a:rPr lang="en-US" dirty="0">
                <a:hlinkClick r:id="rId2"/>
              </a:rPr>
              <a:t>http://</a:t>
            </a:r>
            <a:r>
              <a:rPr lang="en-US" dirty="0" smtClean="0">
                <a:hlinkClick r:id="rId2"/>
              </a:rPr>
              <a:t>en.wikipedia.org/wiki/Whirlpool_Galaxy#Companion</a:t>
            </a:r>
            <a:endParaRPr lang="en-US" dirty="0" smtClean="0"/>
          </a:p>
          <a:p>
            <a:r>
              <a:rPr lang="en-US" dirty="0">
                <a:hlinkClick r:id="rId3"/>
              </a:rPr>
              <a:t>http://</a:t>
            </a:r>
            <a:r>
              <a:rPr lang="en-US" dirty="0" smtClean="0">
                <a:hlinkClick r:id="rId3"/>
              </a:rPr>
              <a:t>messier.seds.org/m/m051.html</a:t>
            </a:r>
            <a:endParaRPr lang="en-US" dirty="0" smtClean="0"/>
          </a:p>
          <a:p>
            <a:r>
              <a:rPr lang="en-US" dirty="0">
                <a:hlinkClick r:id="rId4"/>
              </a:rPr>
              <a:t>http://</a:t>
            </a:r>
            <a:r>
              <a:rPr lang="en-US" dirty="0" smtClean="0">
                <a:hlinkClick r:id="rId4"/>
              </a:rPr>
              <a:t>coolcosmos.ipac.caltech.edu/cosmic_classroom/multiwavelength_astronomy/multiwavelength_museum/m51.html</a:t>
            </a:r>
            <a:endParaRPr lang="en-US" dirty="0" smtClean="0"/>
          </a:p>
          <a:p>
            <a:r>
              <a:rPr lang="en-US" dirty="0">
                <a:hlinkClick r:id="rId5"/>
              </a:rPr>
              <a:t>http://</a:t>
            </a:r>
            <a:r>
              <a:rPr lang="en-US" dirty="0" smtClean="0">
                <a:hlinkClick r:id="rId5"/>
              </a:rPr>
              <a:t>apod.nasa.gov/apod/image/0905/m51deep_christensen_big.jpg</a:t>
            </a:r>
            <a:endParaRPr lang="en-US" dirty="0" smtClean="0"/>
          </a:p>
          <a:p>
            <a:r>
              <a:rPr lang="en-US" dirty="0">
                <a:hlinkClick r:id="rId6"/>
              </a:rPr>
              <a:t>http://www.phys.ttu.edu/~</a:t>
            </a:r>
            <a:r>
              <a:rPr lang="en-US" dirty="0" smtClean="0">
                <a:hlinkClick r:id="rId6"/>
              </a:rPr>
              <a:t>ozprof/20inskyview01.jpg</a:t>
            </a:r>
            <a:endParaRPr lang="en-US" dirty="0" smtClean="0"/>
          </a:p>
          <a:p>
            <a:endParaRPr lang="en-US" dirty="0"/>
          </a:p>
        </p:txBody>
      </p:sp>
    </p:spTree>
    <p:extLst>
      <p:ext uri="{BB962C8B-B14F-4D97-AF65-F5344CB8AC3E}">
        <p14:creationId xmlns:p14="http://schemas.microsoft.com/office/powerpoint/2010/main" val="353477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chose M51:</a:t>
            </a:r>
            <a:endParaRPr lang="en-US" dirty="0"/>
          </a:p>
        </p:txBody>
      </p:sp>
      <p:sp>
        <p:nvSpPr>
          <p:cNvPr id="3" name="Content Placeholder 2"/>
          <p:cNvSpPr>
            <a:spLocks noGrp="1"/>
          </p:cNvSpPr>
          <p:nvPr>
            <p:ph idx="1"/>
          </p:nvPr>
        </p:nvSpPr>
        <p:spPr/>
        <p:txBody>
          <a:bodyPr/>
          <a:lstStyle/>
          <a:p>
            <a:r>
              <a:rPr lang="en-US" dirty="0" smtClean="0"/>
              <a:t>It’s a spiral galaxy. (Those make for </a:t>
            </a:r>
            <a:r>
              <a:rPr lang="en-US" dirty="0" smtClean="0"/>
              <a:t>pretty</a:t>
            </a:r>
            <a:r>
              <a:rPr lang="en-US" dirty="0" smtClean="0"/>
              <a:t> </a:t>
            </a:r>
            <a:r>
              <a:rPr lang="en-US" dirty="0" smtClean="0"/>
              <a:t>pictures)</a:t>
            </a:r>
          </a:p>
          <a:p>
            <a:endParaRPr lang="en-US" dirty="0" smtClean="0"/>
          </a:p>
          <a:p>
            <a:r>
              <a:rPr lang="en-US" dirty="0" smtClean="0"/>
              <a:t>It’s spiral arms are very prominent</a:t>
            </a:r>
          </a:p>
          <a:p>
            <a:endParaRPr lang="en-US" dirty="0" smtClean="0"/>
          </a:p>
          <a:p>
            <a:r>
              <a:rPr lang="en-US" dirty="0" smtClean="0"/>
              <a:t>It’s interacting with a dwarf galaxy (NGC 5195)</a:t>
            </a:r>
          </a:p>
          <a:p>
            <a:endParaRPr lang="en-US" dirty="0"/>
          </a:p>
        </p:txBody>
      </p:sp>
    </p:spTree>
    <p:extLst>
      <p:ext uri="{BB962C8B-B14F-4D97-AF65-F5344CB8AC3E}">
        <p14:creationId xmlns:p14="http://schemas.microsoft.com/office/powerpoint/2010/main" val="124814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M51 Discovery and History</a:t>
            </a:r>
            <a:endParaRPr lang="en-US" dirty="0"/>
          </a:p>
        </p:txBody>
      </p:sp>
      <p:sp>
        <p:nvSpPr>
          <p:cNvPr id="6" name="Content Placeholder 5"/>
          <p:cNvSpPr>
            <a:spLocks noGrp="1"/>
          </p:cNvSpPr>
          <p:nvPr>
            <p:ph sz="quarter" idx="13"/>
          </p:nvPr>
        </p:nvSpPr>
        <p:spPr/>
        <p:txBody>
          <a:bodyPr/>
          <a:lstStyle/>
          <a:p>
            <a:r>
              <a:rPr lang="en-US" dirty="0" smtClean="0"/>
              <a:t>Discovered on October 13,1773 by Charles Messier</a:t>
            </a:r>
          </a:p>
          <a:p>
            <a:r>
              <a:rPr lang="en-US" dirty="0" smtClean="0"/>
              <a:t>Companion NGC 5195 (M51b) discovered on March 21, 1781 by Pierre </a:t>
            </a:r>
            <a:r>
              <a:rPr lang="fr-FR" dirty="0" smtClean="0"/>
              <a:t>Méchain </a:t>
            </a:r>
            <a:r>
              <a:rPr lang="en-US" dirty="0" smtClean="0"/>
              <a:t>(a friend of Messier)</a:t>
            </a:r>
          </a:p>
          <a:p>
            <a:endParaRPr lang="en-US"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10200" y="2895600"/>
            <a:ext cx="1373249" cy="17526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43400"/>
            <a:ext cx="1438275" cy="1828800"/>
          </a:xfrm>
          <a:prstGeom prst="rect">
            <a:avLst/>
          </a:prstGeom>
        </p:spPr>
      </p:pic>
    </p:spTree>
    <p:extLst>
      <p:ext uri="{BB962C8B-B14F-4D97-AF65-F5344CB8AC3E}">
        <p14:creationId xmlns:p14="http://schemas.microsoft.com/office/powerpoint/2010/main" val="14449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M51 Discovery and History</a:t>
            </a:r>
          </a:p>
        </p:txBody>
      </p:sp>
      <p:sp>
        <p:nvSpPr>
          <p:cNvPr id="6" name="Content Placeholder 5"/>
          <p:cNvSpPr>
            <a:spLocks noGrp="1"/>
          </p:cNvSpPr>
          <p:nvPr>
            <p:ph sz="quarter" idx="13"/>
          </p:nvPr>
        </p:nvSpPr>
        <p:spPr/>
        <p:txBody>
          <a:bodyPr/>
          <a:lstStyle/>
          <a:p>
            <a:r>
              <a:rPr lang="en-US" dirty="0" smtClean="0"/>
              <a:t>First object recognized as a Spiral</a:t>
            </a:r>
          </a:p>
          <a:p>
            <a:r>
              <a:rPr lang="en-US" dirty="0" smtClean="0"/>
              <a:t>Lord </a:t>
            </a:r>
            <a:r>
              <a:rPr lang="en-US" dirty="0" err="1" smtClean="0"/>
              <a:t>Rosse</a:t>
            </a:r>
            <a:r>
              <a:rPr lang="en-US" dirty="0" smtClean="0"/>
              <a:t> (William Parsons) </a:t>
            </a:r>
            <a:r>
              <a:rPr lang="en-US" dirty="0"/>
              <a:t>i</a:t>
            </a:r>
            <a:r>
              <a:rPr lang="en-US" dirty="0" smtClean="0"/>
              <a:t>dentified it as a spiral in 1845 at Birr Castle, Ireland</a:t>
            </a:r>
          </a:p>
          <a:p>
            <a:r>
              <a:rPr lang="en-US" dirty="0" smtClean="0"/>
              <a:t>He sketched it</a:t>
            </a:r>
            <a:endParaRPr lang="en-US"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4930" y="4032504"/>
            <a:ext cx="3429000" cy="282549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803712"/>
            <a:ext cx="1428660" cy="1752600"/>
          </a:xfrm>
          <a:prstGeom prst="rect">
            <a:avLst/>
          </a:prstGeom>
        </p:spPr>
      </p:pic>
    </p:spTree>
    <p:extLst>
      <p:ext uri="{BB962C8B-B14F-4D97-AF65-F5344CB8AC3E}">
        <p14:creationId xmlns:p14="http://schemas.microsoft.com/office/powerpoint/2010/main" val="388019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741285"/>
          </a:xfrm>
        </p:spPr>
        <p:txBody>
          <a:bodyPr/>
          <a:lstStyle/>
          <a:p>
            <a:r>
              <a:rPr lang="en-US" dirty="0" smtClean="0"/>
              <a:t>M51 Information</a:t>
            </a:r>
            <a:endParaRPr lang="en-US" dirty="0"/>
          </a:p>
        </p:txBody>
      </p:sp>
      <p:sp>
        <p:nvSpPr>
          <p:cNvPr id="3" name="Content Placeholder 2"/>
          <p:cNvSpPr>
            <a:spLocks noGrp="1"/>
          </p:cNvSpPr>
          <p:nvPr>
            <p:ph idx="1"/>
          </p:nvPr>
        </p:nvSpPr>
        <p:spPr>
          <a:xfrm>
            <a:off x="914400" y="2057400"/>
            <a:ext cx="7315200" cy="4419600"/>
          </a:xfrm>
        </p:spPr>
        <p:txBody>
          <a:bodyPr/>
          <a:lstStyle/>
          <a:p>
            <a:r>
              <a:rPr lang="en-US" dirty="0" smtClean="0"/>
              <a:t>RA: 13h 30m 28s</a:t>
            </a:r>
          </a:p>
          <a:p>
            <a:r>
              <a:rPr lang="en-US" dirty="0" smtClean="0"/>
              <a:t>Dec: +47 degrees 7’ 29”</a:t>
            </a:r>
          </a:p>
          <a:p>
            <a:r>
              <a:rPr lang="en-US" dirty="0" smtClean="0"/>
              <a:t>Magnitude: 8.4</a:t>
            </a:r>
          </a:p>
          <a:p>
            <a:r>
              <a:rPr lang="en-US" dirty="0" smtClean="0"/>
              <a:t>Size: 11x13.5 </a:t>
            </a:r>
            <a:r>
              <a:rPr lang="en-US" dirty="0" err="1" smtClean="0"/>
              <a:t>arcmin</a:t>
            </a:r>
            <a:r>
              <a:rPr lang="en-US" dirty="0" smtClean="0"/>
              <a:t> (about 124,000 </a:t>
            </a:r>
            <a:r>
              <a:rPr lang="en-US" dirty="0" err="1" smtClean="0"/>
              <a:t>ly</a:t>
            </a:r>
            <a:r>
              <a:rPr lang="en-US" dirty="0" smtClean="0"/>
              <a:t> in diameter)</a:t>
            </a:r>
          </a:p>
          <a:p>
            <a:r>
              <a:rPr lang="en-US" dirty="0" smtClean="0"/>
              <a:t>Estimated mass: 160 billion solar masses</a:t>
            </a:r>
          </a:p>
          <a:p>
            <a:r>
              <a:rPr lang="en-US" dirty="0" smtClean="0"/>
              <a:t>Found in the Canes </a:t>
            </a:r>
            <a:r>
              <a:rPr lang="en-US" dirty="0" err="1" smtClean="0"/>
              <a:t>Venatici</a:t>
            </a:r>
            <a:r>
              <a:rPr lang="en-US" dirty="0" smtClean="0"/>
              <a:t> Constellation</a:t>
            </a:r>
          </a:p>
          <a:p>
            <a:r>
              <a:rPr lang="en-US" dirty="0" smtClean="0"/>
              <a:t>Distance from us is estimated at 37 </a:t>
            </a:r>
            <a:r>
              <a:rPr lang="en-US" dirty="0" err="1" smtClean="0"/>
              <a:t>Mly</a:t>
            </a:r>
            <a:endParaRPr lang="en-US" dirty="0"/>
          </a:p>
          <a:p>
            <a:r>
              <a:rPr lang="en-US" dirty="0" smtClean="0"/>
              <a:t>Face on</a:t>
            </a:r>
          </a:p>
          <a:p>
            <a:r>
              <a:rPr lang="en-US" dirty="0" smtClean="0"/>
              <a:t>Spiral shape believed to be caused by NGC 5195 passing through the main disk from behind about 500 million years ago and then passing through again from the front as recently as 50 to 100 million years ago</a:t>
            </a:r>
            <a:endParaRPr lang="en-US" dirty="0"/>
          </a:p>
          <a:p>
            <a:endParaRPr lang="en-US" dirty="0"/>
          </a:p>
        </p:txBody>
      </p:sp>
    </p:spTree>
    <p:extLst>
      <p:ext uri="{BB962C8B-B14F-4D97-AF65-F5344CB8AC3E}">
        <p14:creationId xmlns:p14="http://schemas.microsoft.com/office/powerpoint/2010/main" val="1844204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process</a:t>
            </a:r>
            <a:endParaRPr lang="en-US" dirty="0"/>
          </a:p>
        </p:txBody>
      </p:sp>
      <p:sp>
        <p:nvSpPr>
          <p:cNvPr id="3" name="Content Placeholder 2"/>
          <p:cNvSpPr>
            <a:spLocks noGrp="1"/>
          </p:cNvSpPr>
          <p:nvPr>
            <p:ph idx="1"/>
          </p:nvPr>
        </p:nvSpPr>
        <p:spPr>
          <a:xfrm>
            <a:off x="914400" y="2769833"/>
            <a:ext cx="7315200" cy="3859567"/>
          </a:xfrm>
        </p:spPr>
        <p:txBody>
          <a:bodyPr/>
          <a:lstStyle/>
          <a:p>
            <a:r>
              <a:rPr lang="en-US" dirty="0" smtClean="0"/>
              <a:t>Telescope: 20” f/6.8 </a:t>
            </a:r>
            <a:r>
              <a:rPr lang="en-US" dirty="0" err="1" smtClean="0"/>
              <a:t>Cassegrain</a:t>
            </a:r>
            <a:endParaRPr lang="en-US" dirty="0" smtClean="0"/>
          </a:p>
          <a:p>
            <a:r>
              <a:rPr lang="en-US" dirty="0" smtClean="0"/>
              <a:t>CCD: SBIG STL-1001XE at -25C</a:t>
            </a:r>
          </a:p>
          <a:p>
            <a:r>
              <a:rPr lang="en-US" dirty="0" smtClean="0"/>
              <a:t>Location: TTU Observatory</a:t>
            </a:r>
          </a:p>
          <a:p>
            <a:r>
              <a:rPr lang="en-US" dirty="0" smtClean="0"/>
              <a:t>Date/Time: April 6, 2013, 8:15PM</a:t>
            </a:r>
          </a:p>
          <a:p>
            <a:r>
              <a:rPr lang="en-US" dirty="0" smtClean="0"/>
              <a:t>Conditions: Clear, fairly calm for this area</a:t>
            </a:r>
          </a:p>
          <a:p>
            <a:r>
              <a:rPr lang="en-US" dirty="0" smtClean="0"/>
              <a:t>I thought everything was going to be perfect.</a:t>
            </a:r>
          </a:p>
          <a:p>
            <a:r>
              <a:rPr lang="en-US" dirty="0" smtClean="0"/>
              <a:t>I took my darks</a:t>
            </a:r>
          </a:p>
          <a:p>
            <a:r>
              <a:rPr lang="en-US" dirty="0" smtClean="0"/>
              <a:t>Then, I went to begin my filtered images: red, blue, and green</a:t>
            </a:r>
          </a:p>
          <a:p>
            <a:r>
              <a:rPr lang="en-US" dirty="0" smtClean="0"/>
              <a:t>But wait……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212" y="1600200"/>
            <a:ext cx="3200400" cy="2134667"/>
          </a:xfrm>
          <a:prstGeom prst="rect">
            <a:avLst/>
          </a:prstGeom>
        </p:spPr>
      </p:pic>
    </p:spTree>
    <p:extLst>
      <p:ext uri="{BB962C8B-B14F-4D97-AF65-F5344CB8AC3E}">
        <p14:creationId xmlns:p14="http://schemas.microsoft.com/office/powerpoint/2010/main" val="167956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Process</a:t>
            </a:r>
            <a:endParaRPr lang="en-US" dirty="0"/>
          </a:p>
        </p:txBody>
      </p:sp>
      <p:sp>
        <p:nvSpPr>
          <p:cNvPr id="3" name="Content Placeholder 2"/>
          <p:cNvSpPr>
            <a:spLocks noGrp="1"/>
          </p:cNvSpPr>
          <p:nvPr>
            <p:ph sz="quarter" idx="13"/>
          </p:nvPr>
        </p:nvSpPr>
        <p:spPr/>
        <p:txBody>
          <a:bodyPr/>
          <a:lstStyle/>
          <a:p>
            <a:r>
              <a:rPr lang="en-US" dirty="0" smtClean="0"/>
              <a:t>The filter wheel is the one for narrow-band imaging!</a:t>
            </a:r>
          </a:p>
          <a:p>
            <a:r>
              <a:rPr lang="en-US" dirty="0" smtClean="0"/>
              <a:t>Dr. Clark tried to change the filters without turning off the CCD</a:t>
            </a:r>
          </a:p>
          <a:p>
            <a:r>
              <a:rPr lang="en-US" dirty="0" smtClean="0"/>
              <a:t>The result was having to completely reboot everything using up a solid 45 minutes</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31597" y="1945788"/>
            <a:ext cx="3502803" cy="4393100"/>
          </a:xfrm>
        </p:spPr>
      </p:pic>
    </p:spTree>
    <p:extLst>
      <p:ext uri="{BB962C8B-B14F-4D97-AF65-F5344CB8AC3E}">
        <p14:creationId xmlns:p14="http://schemas.microsoft.com/office/powerpoint/2010/main" val="410035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Imaging process</a:t>
            </a:r>
            <a:endParaRPr lang="en-US" dirty="0"/>
          </a:p>
        </p:txBody>
      </p:sp>
      <p:sp>
        <p:nvSpPr>
          <p:cNvPr id="7" name="Content Placeholder 6"/>
          <p:cNvSpPr>
            <a:spLocks noGrp="1"/>
          </p:cNvSpPr>
          <p:nvPr>
            <p:ph sz="quarter" idx="13"/>
          </p:nvPr>
        </p:nvSpPr>
        <p:spPr>
          <a:xfrm>
            <a:off x="914400" y="2743200"/>
            <a:ext cx="7315200" cy="3593592"/>
          </a:xfrm>
        </p:spPr>
        <p:txBody>
          <a:bodyPr/>
          <a:lstStyle/>
          <a:p>
            <a:r>
              <a:rPr lang="en-US" dirty="0" smtClean="0"/>
              <a:t>Ten 3-minute exposures on each filter in the order red, green, then blue, and finally unfiltered</a:t>
            </a:r>
          </a:p>
          <a:p>
            <a:endParaRPr lang="en-US" dirty="0" smtClean="0"/>
          </a:p>
          <a:p>
            <a:r>
              <a:rPr lang="en-US" dirty="0" smtClean="0"/>
              <a:t>Total time at the observatory: 3.5 hours</a:t>
            </a:r>
            <a:endParaRPr lang="en-US" dirty="0"/>
          </a:p>
        </p:txBody>
      </p:sp>
      <p:sp>
        <p:nvSpPr>
          <p:cNvPr id="8" name="Content Placeholder 7"/>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89392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processing</a:t>
            </a:r>
            <a:endParaRPr lang="en-US" dirty="0"/>
          </a:p>
        </p:txBody>
      </p:sp>
      <p:sp>
        <p:nvSpPr>
          <p:cNvPr id="3" name="Content Placeholder 2"/>
          <p:cNvSpPr>
            <a:spLocks noGrp="1"/>
          </p:cNvSpPr>
          <p:nvPr>
            <p:ph sz="quarter" idx="13"/>
          </p:nvPr>
        </p:nvSpPr>
        <p:spPr/>
        <p:txBody>
          <a:bodyPr/>
          <a:lstStyle/>
          <a:p>
            <a:r>
              <a:rPr lang="en-US" dirty="0" err="1" smtClean="0"/>
              <a:t>CCDSoft</a:t>
            </a:r>
            <a:endParaRPr lang="en-US" dirty="0" smtClean="0"/>
          </a:p>
          <a:p>
            <a:pPr lvl="1"/>
            <a:r>
              <a:rPr lang="en-US" dirty="0" smtClean="0"/>
              <a:t>Reduce (dark subtract and flat field)</a:t>
            </a:r>
          </a:p>
          <a:p>
            <a:pPr lvl="1"/>
            <a:r>
              <a:rPr lang="en-US" dirty="0" smtClean="0"/>
              <a:t>Combine (median)</a:t>
            </a:r>
          </a:p>
          <a:p>
            <a:pPr lvl="1"/>
            <a:r>
              <a:rPr lang="en-US" dirty="0" smtClean="0"/>
              <a:t>Align</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29200" y="609600"/>
            <a:ext cx="1752600" cy="17526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509" y="2362200"/>
            <a:ext cx="1752600" cy="1752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657600"/>
            <a:ext cx="1752600" cy="1752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8509" y="5036127"/>
            <a:ext cx="1821873" cy="1821873"/>
          </a:xfrm>
          <a:prstGeom prst="rect">
            <a:avLst/>
          </a:prstGeom>
        </p:spPr>
      </p:pic>
    </p:spTree>
    <p:extLst>
      <p:ext uri="{BB962C8B-B14F-4D97-AF65-F5344CB8AC3E}">
        <p14:creationId xmlns:p14="http://schemas.microsoft.com/office/powerpoint/2010/main" val="400218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1696</TotalTime>
  <Words>435</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Perspective</vt:lpstr>
      <vt:lpstr>M51/NGC5194</vt:lpstr>
      <vt:lpstr>Why I chose M51:</vt:lpstr>
      <vt:lpstr>M51 Discovery and History</vt:lpstr>
      <vt:lpstr>M51 Discovery and History</vt:lpstr>
      <vt:lpstr>M51 Information</vt:lpstr>
      <vt:lpstr>Imaging process</vt:lpstr>
      <vt:lpstr>Imaging Process</vt:lpstr>
      <vt:lpstr>Imaging process</vt:lpstr>
      <vt:lpstr>Image processing</vt:lpstr>
      <vt:lpstr>Image processing</vt:lpstr>
      <vt:lpstr>Image processing</vt:lpstr>
      <vt:lpstr>PowerPoint Presentation</vt:lpstr>
      <vt:lpstr>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M51/NGC5194</dc:title>
  <dc:creator>Marcus Fodor</dc:creator>
  <cp:lastModifiedBy>Marcus Fodor</cp:lastModifiedBy>
  <cp:revision>21</cp:revision>
  <dcterms:created xsi:type="dcterms:W3CDTF">2013-04-29T17:26:57Z</dcterms:created>
  <dcterms:modified xsi:type="dcterms:W3CDTF">2013-04-30T21:49:29Z</dcterms:modified>
</cp:coreProperties>
</file>