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7" r:id="rId9"/>
    <p:sldId id="274" r:id="rId10"/>
    <p:sldId id="262" r:id="rId11"/>
    <p:sldId id="270" r:id="rId12"/>
    <p:sldId id="263" r:id="rId13"/>
    <p:sldId id="272" r:id="rId14"/>
    <p:sldId id="265" r:id="rId15"/>
    <p:sldId id="273" r:id="rId16"/>
    <p:sldId id="266" r:id="rId17"/>
    <p:sldId id="27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B1A96-2184-4805-9AB3-16C1AF51A3A9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66974-096A-44F9-8EA8-714E3621B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66974-096A-44F9-8EA8-714E3621B8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66974-096A-44F9-8EA8-714E3621B8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91B-8DD8-4086-891D-BDD7E1925CB8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553A-7A49-4C35-B952-4D523B550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91B-8DD8-4086-891D-BDD7E1925CB8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553A-7A49-4C35-B952-4D523B550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91B-8DD8-4086-891D-BDD7E1925CB8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553A-7A49-4C35-B952-4D523B550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91B-8DD8-4086-891D-BDD7E1925CB8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553A-7A49-4C35-B952-4D523B550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91B-8DD8-4086-891D-BDD7E1925CB8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553A-7A49-4C35-B952-4D523B550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91B-8DD8-4086-891D-BDD7E1925CB8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553A-7A49-4C35-B952-4D523B550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91B-8DD8-4086-891D-BDD7E1925CB8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553A-7A49-4C35-B952-4D523B550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91B-8DD8-4086-891D-BDD7E1925CB8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553A-7A49-4C35-B952-4D523B550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91B-8DD8-4086-891D-BDD7E1925CB8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553A-7A49-4C35-B952-4D523B550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91B-8DD8-4086-891D-BDD7E1925CB8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553A-7A49-4C35-B952-4D523B550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991B-8DD8-4086-891D-BDD7E1925CB8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9553A-7A49-4C35-B952-4D523B550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B991B-8DD8-4086-891D-BDD7E1925CB8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553A-7A49-4C35-B952-4D523B5504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Mahfuz Krueng</a:t>
            </a:r>
            <a:r>
              <a:rPr lang="en-US" dirty="0" smtClean="0">
                <a:latin typeface="Adobe Garamond Pro Bold" pitchFamily="18" charset="0"/>
              </a:rPr>
              <a:t/>
            </a:r>
            <a:br>
              <a:rPr lang="en-US" dirty="0" smtClean="0">
                <a:latin typeface="Adobe Garamond Pro Bold" pitchFamily="18" charset="0"/>
              </a:rPr>
            </a:br>
            <a:r>
              <a:rPr lang="en-US" dirty="0" smtClean="0">
                <a:latin typeface="Adobe Garamond Pro Bold" pitchFamily="18" charset="0"/>
              </a:rPr>
              <a:t>Asteroid 1825 Klare </a:t>
            </a:r>
            <a:r>
              <a:rPr lang="en-US" sz="2700" dirty="0" smtClean="0">
                <a:latin typeface="Adobe Garamond Pro Bold" pitchFamily="18" charset="0"/>
              </a:rPr>
              <a:t>(1954 QH)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Content Placeholder 8" descr="IMG_45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3999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825_Klarefouri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Rotation Period = 1/5 of Earth day</a:t>
            </a:r>
          </a:p>
          <a:p>
            <a:r>
              <a:rPr lang="en-US" dirty="0" smtClean="0"/>
              <a:t>More data: 5 hours continuous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animation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27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447800"/>
          </a:xfrm>
        </p:spPr>
        <p:txBody>
          <a:bodyPr/>
          <a:lstStyle/>
          <a:p>
            <a:r>
              <a:rPr lang="en-US" dirty="0" smtClean="0"/>
              <a:t>Previous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rkKla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581400"/>
          </a:xfrm>
        </p:spPr>
      </p:pic>
      <p:pic>
        <p:nvPicPr>
          <p:cNvPr id="12" name="Content Placeholder 11" descr="GaladKlar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1999" y="3657600"/>
            <a:ext cx="4572001" cy="3200400"/>
          </a:xfrm>
        </p:spPr>
      </p:pic>
      <p:pic>
        <p:nvPicPr>
          <p:cNvPr id="13" name="Picture 12" descr="HiromiHirokoKl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7600"/>
            <a:ext cx="4495800" cy="3200400"/>
          </a:xfrm>
          <a:prstGeom prst="rect">
            <a:avLst/>
          </a:prstGeom>
        </p:spPr>
      </p:pic>
      <p:pic>
        <p:nvPicPr>
          <p:cNvPr id="14" name="Picture 13" descr="PrayKl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14800" y="31242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3200400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03/04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58200" y="0"/>
            <a:ext cx="6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03/04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3657600"/>
            <a:ext cx="48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65810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00636" y="6581001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*4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1143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4.744+-0.009h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1676400"/>
            <a:ext cx="68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0.75+-0.02m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32766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4.7429± 0.0003h, 0.9±0.1mag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0" y="6581001"/>
            <a:ext cx="1588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0.721 +/- 0.005 mag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33800" y="2590800"/>
            <a:ext cx="4895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Pray, 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1400" y="3276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Clark, 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604084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solidFill>
                  <a:schemeClr val="bg1"/>
                </a:solidFill>
              </a:rPr>
              <a:t>Hamanowa</a:t>
            </a:r>
            <a:r>
              <a:rPr lang="en-US" sz="1050" dirty="0" smtClean="0">
                <a:solidFill>
                  <a:schemeClr val="bg1"/>
                </a:solidFill>
              </a:rPr>
              <a:t>, H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65810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Galad</a:t>
            </a:r>
            <a:r>
              <a:rPr lang="en-US" sz="1200" dirty="0" smtClean="0">
                <a:solidFill>
                  <a:schemeClr val="bg1"/>
                </a:solidFill>
              </a:rPr>
              <a:t>, A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5" descr="1825_Klarefourie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dmodelconj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4052"/>
          </a:xfrm>
        </p:spPr>
      </p:pic>
      <p:sp>
        <p:nvSpPr>
          <p:cNvPr id="7" name="TextBox 6"/>
          <p:cNvSpPr txBox="1"/>
          <p:nvPr/>
        </p:nvSpPr>
        <p:spPr>
          <a:xfrm>
            <a:off x="8001000" y="609600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Data</a:t>
            </a:r>
          </a:p>
          <a:p>
            <a:r>
              <a:rPr lang="en-US" dirty="0" smtClean="0"/>
              <a:t>New software</a:t>
            </a:r>
          </a:p>
          <a:p>
            <a:r>
              <a:rPr lang="en-US" dirty="0" smtClean="0"/>
              <a:t>3-D model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848600" cy="4876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3800" dirty="0" smtClean="0"/>
              <a:t>1- [Pray, D. (2004) Minor Planet Bul. 31, 34-36.]</a:t>
            </a:r>
          </a:p>
          <a:p>
            <a:pPr algn="l"/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2- [Clark, M. (2006) Minor Planet Bul. 33, 53-56.]</a:t>
            </a:r>
          </a:p>
          <a:p>
            <a:pPr algn="l"/>
            <a:endParaRPr lang="en-US" sz="3800" dirty="0" smtClean="0"/>
          </a:p>
          <a:p>
            <a:pPr algn="l"/>
            <a:r>
              <a:rPr lang="en-US" sz="3800" dirty="0" smtClean="0"/>
              <a:t>3- [Behrend, R. (2007) Observatoire de Geneve 	web site, 	http://obswww.unige.ch/~behrend/page_c	ou.html]</a:t>
            </a:r>
          </a:p>
          <a:p>
            <a:pPr algn="l"/>
            <a:r>
              <a:rPr lang="en-US" sz="3800" dirty="0" smtClean="0"/>
              <a:t>     [Hamanowa, H.; Hamanowa, H. (2011) 	http://www2.ocn.ne.jp/~hamaten/astlcdata.ht	m]</a:t>
            </a:r>
            <a:br>
              <a:rPr lang="en-US" sz="3800" dirty="0" smtClean="0"/>
            </a:br>
            <a:r>
              <a:rPr lang="en-US" sz="3800" dirty="0" smtClean="0"/>
              <a:t>4- [Galad, A. (2008) Minor Planet Bul. 35, 128-131.]</a:t>
            </a:r>
          </a:p>
          <a:p>
            <a:pPr algn="l"/>
            <a:endParaRPr lang="en-US" sz="3800" dirty="0" smtClean="0"/>
          </a:p>
          <a:p>
            <a:pPr algn="l"/>
            <a:r>
              <a:rPr lang="en-US" sz="3800" dirty="0" smtClean="0"/>
              <a:t>JPL Small-Body Database Browser on 1825 Klare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1825 Klare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What and Where?</a:t>
            </a:r>
          </a:p>
          <a:p>
            <a:r>
              <a:rPr lang="en-US" dirty="0" smtClean="0"/>
              <a:t>Observation</a:t>
            </a:r>
          </a:p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Previous Research</a:t>
            </a:r>
          </a:p>
          <a:p>
            <a:r>
              <a:rPr lang="en-US" dirty="0" smtClean="0"/>
              <a:t>Further 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Experience</a:t>
            </a:r>
          </a:p>
          <a:p>
            <a:pPr>
              <a:buNone/>
            </a:pPr>
            <a:r>
              <a:rPr lang="en-US" sz="2800" dirty="0" smtClean="0"/>
              <a:t> 	- professional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- stepping “stone”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More Science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Photometry</a:t>
            </a:r>
          </a:p>
          <a:p>
            <a:pPr>
              <a:buNone/>
            </a:pPr>
            <a:r>
              <a:rPr lang="en-US" sz="2800" dirty="0" smtClean="0"/>
              <a:t>	- wide</a:t>
            </a:r>
          </a:p>
          <a:p>
            <a:pPr>
              <a:buNone/>
            </a:pPr>
            <a:r>
              <a:rPr lang="en-US" sz="2800" dirty="0" smtClean="0"/>
              <a:t>	- contribution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/>
              <a:t>	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and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Diameter: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 smtClean="0"/>
              <a:t>KM</a:t>
            </a:r>
          </a:p>
          <a:p>
            <a:r>
              <a:rPr lang="en-US" dirty="0" smtClean="0"/>
              <a:t>Main-Belt Asteroid</a:t>
            </a:r>
          </a:p>
          <a:p>
            <a:r>
              <a:rPr lang="en-US" dirty="0" smtClean="0"/>
              <a:t>Karl Reinmuth </a:t>
            </a:r>
          </a:p>
          <a:p>
            <a:r>
              <a:rPr lang="en-US" dirty="0" smtClean="0"/>
              <a:t>August 31, 1954 </a:t>
            </a:r>
          </a:p>
          <a:p>
            <a:r>
              <a:rPr lang="en-US" dirty="0" smtClean="0"/>
              <a:t>Heidelberg, Germany</a:t>
            </a:r>
          </a:p>
          <a:p>
            <a:r>
              <a:rPr lang="en-US" dirty="0" smtClean="0"/>
              <a:t>Magnitude: 15.56 (Absolute:11.8)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Orbit</a:t>
            </a:r>
          </a:p>
          <a:p>
            <a:pPr lvl="1"/>
            <a:r>
              <a:rPr lang="en-US" dirty="0" smtClean="0"/>
              <a:t>Period: 1599 days; </a:t>
            </a:r>
            <a:r>
              <a:rPr lang="en-US" dirty="0" smtClean="0"/>
              <a:t>4.3 </a:t>
            </a:r>
            <a:r>
              <a:rPr lang="en-US" dirty="0" smtClean="0"/>
              <a:t>years </a:t>
            </a:r>
          </a:p>
          <a:p>
            <a:pPr lvl="1"/>
            <a:r>
              <a:rPr lang="en-US" dirty="0" smtClean="0"/>
              <a:t>Semi-Major Axis: 2.68 AU </a:t>
            </a:r>
          </a:p>
          <a:p>
            <a:pPr lvl="1"/>
            <a:r>
              <a:rPr lang="en-US" dirty="0" smtClean="0"/>
              <a:t>Eccentricity: 0.114</a:t>
            </a:r>
          </a:p>
          <a:p>
            <a:pPr lvl="1"/>
            <a:r>
              <a:rPr lang="en-US" dirty="0" smtClean="0"/>
              <a:t>Inclination: 4.03 degrees </a:t>
            </a:r>
          </a:p>
          <a:p>
            <a:r>
              <a:rPr lang="en-US" dirty="0" smtClean="0"/>
              <a:t>Rotation Period: 4.744 hours [</a:t>
            </a:r>
            <a:r>
              <a:rPr lang="da-DK" dirty="0" smtClean="0"/>
              <a:t>Asteroid Lightcurve DataBase (Rev. 2012-Nov-10)]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600200"/>
            <a:ext cx="1343025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3048001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www.klima-luft.de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Location</a:t>
            </a:r>
            <a:endParaRPr lang="en-US" dirty="0"/>
          </a:p>
        </p:txBody>
      </p:sp>
      <p:pic>
        <p:nvPicPr>
          <p:cNvPr id="8" name="Content Placeholder 7" descr="Cap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079" y="1524000"/>
            <a:ext cx="8940966" cy="4724400"/>
          </a:xfrm>
        </p:spPr>
      </p:pic>
      <p:sp>
        <p:nvSpPr>
          <p:cNvPr id="9" name="TextBox 8"/>
          <p:cNvSpPr txBox="1"/>
          <p:nvPr/>
        </p:nvSpPr>
        <p:spPr>
          <a:xfrm>
            <a:off x="7712198" y="6248400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MPCLINUX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/>
          <a:lstStyle/>
          <a:p>
            <a:pPr algn="ctr"/>
            <a:r>
              <a:rPr lang="en-US" sz="4400" b="0" dirty="0" smtClean="0"/>
              <a:t>Observation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 descr="IMG_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1" cy="56388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33800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Four Sessions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Aperture: 20” Mirror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Planewave Cassegrain (f/6.8)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CCD Camera: SBIG STL-1001XE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Softwares:</a:t>
            </a:r>
          </a:p>
          <a:p>
            <a:pPr lvl="1">
              <a:buFontTx/>
              <a:buChar char="-"/>
            </a:pPr>
            <a:r>
              <a:rPr lang="en-US" sz="2600" dirty="0" smtClean="0"/>
              <a:t>TheSky6 </a:t>
            </a:r>
          </a:p>
          <a:p>
            <a:pPr lvl="1">
              <a:buFontTx/>
              <a:buChar char="-"/>
            </a:pPr>
            <a:r>
              <a:rPr lang="en-US" sz="2600" dirty="0" smtClean="0"/>
              <a:t>CCDSoft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3 minutes exposures</a:t>
            </a:r>
          </a:p>
          <a:p>
            <a:pPr lvl="1"/>
            <a:r>
              <a:rPr lang="en-US" dirty="0" smtClean="0"/>
              <a:t>(Session 1) 58 –April 3, 2013 (Dr. Clark)</a:t>
            </a:r>
          </a:p>
          <a:p>
            <a:pPr lvl="1"/>
            <a:r>
              <a:rPr lang="en-US" dirty="0" smtClean="0"/>
              <a:t>(Session 2) 28 – April 7, 2013 (Dr. Clark)</a:t>
            </a:r>
          </a:p>
          <a:p>
            <a:pPr lvl="1"/>
            <a:r>
              <a:rPr lang="en-US" dirty="0" smtClean="0"/>
              <a:t>(Session 3) 38 – April 13, 2013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2 minutes exposures</a:t>
            </a:r>
          </a:p>
          <a:p>
            <a:pPr marL="514350" indent="-514350">
              <a:buNone/>
            </a:pPr>
            <a:r>
              <a:rPr lang="en-US" dirty="0" smtClean="0"/>
              <a:t>	- (Session 4) 68 – April 22, 2013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Calibration frames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Total: 192 images, 8.5 </a:t>
            </a:r>
            <a:r>
              <a:rPr lang="en-US" dirty="0" smtClean="0"/>
              <a:t>hrs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Problems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/>
              <a:t>-clouds, moon, dawn, dust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Softwares:</a:t>
            </a:r>
          </a:p>
          <a:p>
            <a:pPr>
              <a:buNone/>
            </a:pPr>
            <a:r>
              <a:rPr lang="en-US" dirty="0" smtClean="0"/>
              <a:t>	- CCDsoft</a:t>
            </a:r>
          </a:p>
          <a:p>
            <a:pPr>
              <a:buNone/>
            </a:pPr>
            <a:r>
              <a:rPr lang="en-US" dirty="0" smtClean="0"/>
              <a:t>	- MPO Canopus</a:t>
            </a:r>
          </a:p>
          <a:p>
            <a:pPr>
              <a:buNone/>
            </a:pPr>
            <a:r>
              <a:rPr lang="en-US" dirty="0" smtClean="0"/>
              <a:t>		- calibration</a:t>
            </a:r>
          </a:p>
          <a:p>
            <a:pPr>
              <a:buNone/>
            </a:pPr>
            <a:r>
              <a:rPr lang="en-US" dirty="0" smtClean="0"/>
              <a:t>		- ligthcurve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981200"/>
            <a:ext cx="4040188" cy="639762"/>
          </a:xfrm>
        </p:spPr>
        <p:txBody>
          <a:bodyPr/>
          <a:lstStyle/>
          <a:p>
            <a:r>
              <a:rPr lang="en-US" dirty="0" smtClean="0"/>
              <a:t>Auto-match</a:t>
            </a:r>
            <a:endParaRPr lang="en-US" dirty="0"/>
          </a:p>
        </p:txBody>
      </p:sp>
      <p:pic>
        <p:nvPicPr>
          <p:cNvPr id="9" name="Content Placeholder 8" descr="canmain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792344"/>
            <a:ext cx="5334000" cy="406565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410200" y="2057400"/>
            <a:ext cx="4041775" cy="639762"/>
          </a:xfrm>
        </p:spPr>
        <p:txBody>
          <a:bodyPr/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pic>
        <p:nvPicPr>
          <p:cNvPr id="10" name="Content Placeholder 9" descr="imag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00060" y="2819400"/>
            <a:ext cx="3743939" cy="4038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247</Words>
  <Application>Microsoft Office PowerPoint</Application>
  <PresentationFormat>On-screen Show (4:3)</PresentationFormat>
  <Paragraphs>102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Mahfuz Krueng Asteroid 1825 Klare (1954 QH) </vt:lpstr>
      <vt:lpstr>1825 Klare</vt:lpstr>
      <vt:lpstr>Objectives</vt:lpstr>
      <vt:lpstr>What and Where?</vt:lpstr>
      <vt:lpstr>Current Location</vt:lpstr>
      <vt:lpstr>Observation </vt:lpstr>
      <vt:lpstr>Observation</vt:lpstr>
      <vt:lpstr>Data Analysis</vt:lpstr>
      <vt:lpstr>Data Analysis</vt:lpstr>
      <vt:lpstr>Slide 10</vt:lpstr>
      <vt:lpstr>Data Analysis</vt:lpstr>
      <vt:lpstr>Slide 12</vt:lpstr>
      <vt:lpstr>Previous Research</vt:lpstr>
      <vt:lpstr>Slide 14</vt:lpstr>
      <vt:lpstr>Slide 15</vt:lpstr>
      <vt:lpstr>Slide 16</vt:lpstr>
      <vt:lpstr>Further Works</vt:lpstr>
      <vt:lpstr>References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Asteroid 1825 Klare</dc:title>
  <dc:creator>Laila</dc:creator>
  <cp:lastModifiedBy>Laila</cp:lastModifiedBy>
  <cp:revision>77</cp:revision>
  <dcterms:created xsi:type="dcterms:W3CDTF">2013-04-11T18:14:15Z</dcterms:created>
  <dcterms:modified xsi:type="dcterms:W3CDTF">2013-04-30T21:44:17Z</dcterms:modified>
</cp:coreProperties>
</file>