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C0B5-153A-40AE-9BE0-FDD881684334}" type="datetimeFigureOut">
              <a:rPr lang="en-US" smtClean="0"/>
              <a:t>12/6/2011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7DA47-6348-40F7-8761-C736AAE671D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2E8BE2-51DD-4993-8FE7-0C7520FA6C79}" type="datetimeFigureOut">
              <a:rPr lang="en-US" smtClean="0"/>
              <a:pPr/>
              <a:t>12/6/2011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1FE227-4974-460F-810B-D84BD37E1E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ap100109.html" TargetMode="External"/><Relationship Id="rId2" Type="http://schemas.openxmlformats.org/officeDocument/2006/relationships/hyperlink" Target="http://en.wikipedia.org/wiki/Andromeda_Galax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a-www.harvard.edu/~fine/Tech/desktop-imag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M-31 The Andromeda Galaxy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 Rebarchik – ASTR 2401</a:t>
            </a:r>
            <a:endParaRPr lang="en-US" dirty="0"/>
          </a:p>
        </p:txBody>
      </p:sp>
      <p:pic>
        <p:nvPicPr>
          <p:cNvPr id="4" name="Picture 3" descr="800px-Andromeda_Galaxy_(with_h-alph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4191000" cy="275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Color</a:t>
            </a:r>
            <a:endParaRPr lang="en-US" dirty="0"/>
          </a:p>
        </p:txBody>
      </p:sp>
      <p:pic>
        <p:nvPicPr>
          <p:cNvPr id="4" name="Content Placeholder 3" descr="RedMedia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133600" cy="2133600"/>
          </a:xfrm>
          <a:prstGeom prst="rect">
            <a:avLst/>
          </a:prstGeom>
        </p:spPr>
      </p:pic>
      <p:pic>
        <p:nvPicPr>
          <p:cNvPr id="5" name="Picture 4" descr="GreenMedia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0"/>
            <a:ext cx="2133600" cy="2133600"/>
          </a:xfrm>
          <a:prstGeom prst="rect">
            <a:avLst/>
          </a:prstGeom>
        </p:spPr>
      </p:pic>
      <p:pic>
        <p:nvPicPr>
          <p:cNvPr id="6" name="Picture 5" descr="BlueMedia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124200"/>
            <a:ext cx="2133600" cy="2133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62200" y="3962400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17526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6400" y="6096000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3" descr="B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1676400"/>
            <a:ext cx="4876800" cy="4876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590800" y="1905000"/>
            <a:ext cx="914400" cy="213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800" y="4343400"/>
            <a:ext cx="914400" cy="1981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8000" y="4191000"/>
            <a:ext cx="457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1400" y="4191000"/>
            <a:ext cx="1143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Processing</a:t>
            </a:r>
            <a:endParaRPr lang="en-US" dirty="0"/>
          </a:p>
        </p:txBody>
      </p:sp>
      <p:pic>
        <p:nvPicPr>
          <p:cNvPr id="4" name="Content Placeholder 3" descr="armsp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3505200" cy="2472211"/>
          </a:xfrm>
        </p:spPr>
      </p:pic>
      <p:pic>
        <p:nvPicPr>
          <p:cNvPr id="5" name="Picture 4" descr="armsp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76400"/>
            <a:ext cx="3505199" cy="2472210"/>
          </a:xfrm>
          <a:prstGeom prst="rect">
            <a:avLst/>
          </a:prstGeom>
        </p:spPr>
      </p:pic>
      <p:pic>
        <p:nvPicPr>
          <p:cNvPr id="6" name="Picture 5" descr="corep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199"/>
            <a:ext cx="3505200" cy="2470455"/>
          </a:xfrm>
          <a:prstGeom prst="rect">
            <a:avLst/>
          </a:prstGeom>
        </p:spPr>
      </p:pic>
      <p:pic>
        <p:nvPicPr>
          <p:cNvPr id="7" name="Picture 6" descr="corepo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267200"/>
            <a:ext cx="3517900" cy="24794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05200" y="2057400"/>
            <a:ext cx="2133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29000" y="6400800"/>
            <a:ext cx="2209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0" y="2362200"/>
            <a:ext cx="1828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Color Levels</a:t>
            </a:r>
          </a:p>
          <a:p>
            <a:endParaRPr lang="en-US" sz="1600" dirty="0" smtClean="0"/>
          </a:p>
          <a:p>
            <a:r>
              <a:rPr lang="en-US" sz="1600" dirty="0" smtClean="0"/>
              <a:t>Color Curves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sz="1600" dirty="0" smtClean="0"/>
              <a:t>Selective Color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Hue/Saturation</a:t>
            </a:r>
          </a:p>
          <a:p>
            <a:endParaRPr lang="en-US" sz="1600" dirty="0" smtClean="0"/>
          </a:p>
          <a:p>
            <a:r>
              <a:rPr lang="en-US" sz="1600" dirty="0" smtClean="0"/>
              <a:t>Color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sible Final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44" y="0"/>
            <a:ext cx="85381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ssible Final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44" y="0"/>
            <a:ext cx="8538112" cy="68580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 flipH="1">
            <a:off x="1600200" y="2438400"/>
            <a:ext cx="838200" cy="457200"/>
          </a:xfrm>
          <a:prstGeom prst="borderCallout1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M-32</a:t>
            </a:r>
            <a:endParaRPr lang="en-US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400800" y="4800600"/>
            <a:ext cx="838200" cy="533400"/>
          </a:xfrm>
          <a:prstGeom prst="borderCallout1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M-110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 flipH="1">
            <a:off x="1524000" y="5257800"/>
            <a:ext cx="1066800" cy="1295400"/>
          </a:xfrm>
          <a:prstGeom prst="borderCallout1">
            <a:avLst>
              <a:gd name="adj1" fmla="val 18750"/>
              <a:gd name="adj2" fmla="val -8333"/>
              <a:gd name="adj3" fmla="val -43134"/>
              <a:gd name="adj4" fmla="val -62086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Dust Lanes in Spiral Arms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5181600" y="685800"/>
            <a:ext cx="1981200" cy="914400"/>
          </a:xfrm>
          <a:prstGeom prst="borderCallout1">
            <a:avLst>
              <a:gd name="adj1" fmla="val 18750"/>
              <a:gd name="adj2" fmla="val -8333"/>
              <a:gd name="adj3" fmla="val 249849"/>
              <a:gd name="adj4" fmla="val -4111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Older, Reddish stars in galactic core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6858000" y="3124200"/>
            <a:ext cx="1676400" cy="1143000"/>
          </a:xfrm>
          <a:prstGeom prst="borderCallout1">
            <a:avLst>
              <a:gd name="adj1" fmla="val -12093"/>
              <a:gd name="adj2" fmla="val 867"/>
              <a:gd name="adj3" fmla="val -98584"/>
              <a:gd name="adj4" fmla="val 2804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Ring Structure and Young, Blue Stars in Outlying Arms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Inevitable Fate</a:t>
            </a:r>
            <a:endParaRPr lang="en-US" dirty="0"/>
          </a:p>
        </p:txBody>
      </p:sp>
      <p:pic>
        <p:nvPicPr>
          <p:cNvPr id="4" name="Content Placeholder 3" descr="Space%20-%20Colliding%20Galax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665383" cy="49990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625609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en.wikipedia.org/wiki/Andromeda_Galaxy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apod.nasa.gov/apod/ap100109.html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http://hea-www.harvard.edu/~</a:t>
            </a:r>
            <a:r>
              <a:rPr lang="en-US" dirty="0" smtClean="0">
                <a:hlinkClick r:id="rId4"/>
              </a:rPr>
              <a:t>fine/Tech/desktop-images.html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M-31 The Andromeda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M-31?</a:t>
            </a:r>
          </a:p>
          <a:p>
            <a:r>
              <a:rPr lang="en-US" dirty="0" smtClean="0"/>
              <a:t>A Brief History </a:t>
            </a:r>
          </a:p>
          <a:p>
            <a:r>
              <a:rPr lang="en-US" dirty="0" smtClean="0"/>
              <a:t>Facts About the Galaxy</a:t>
            </a:r>
          </a:p>
          <a:p>
            <a:r>
              <a:rPr lang="en-US" dirty="0" smtClean="0"/>
              <a:t>Observation Record</a:t>
            </a:r>
          </a:p>
          <a:p>
            <a:r>
              <a:rPr lang="en-US" dirty="0" smtClean="0"/>
              <a:t>Processing and Images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M-31?</a:t>
            </a:r>
            <a:endParaRPr lang="en-US" dirty="0"/>
          </a:p>
        </p:txBody>
      </p:sp>
      <p:pic>
        <p:nvPicPr>
          <p:cNvPr id="4" name="Content Placeholder 3" descr="Local_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905000"/>
            <a:ext cx="548640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9718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Personal Observation History</a:t>
            </a:r>
          </a:p>
          <a:p>
            <a:r>
              <a:rPr lang="en-US" dirty="0" smtClean="0"/>
              <a:t>Good Point to Start</a:t>
            </a:r>
          </a:p>
          <a:p>
            <a:r>
              <a:rPr lang="en-US" dirty="0" smtClean="0"/>
              <a:t>General Facts Particular to this Galaxy Make It Interesting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viewed in 964 </a:t>
            </a:r>
          </a:p>
          <a:p>
            <a:r>
              <a:rPr lang="en-US" dirty="0" smtClean="0"/>
              <a:t>In 1612, first viewed with a telescope by Simon Marius</a:t>
            </a:r>
          </a:p>
          <a:p>
            <a:r>
              <a:rPr lang="en-US" dirty="0" smtClean="0"/>
              <a:t>Designated M-31 in 1764</a:t>
            </a:r>
          </a:p>
          <a:p>
            <a:r>
              <a:rPr lang="en-US" dirty="0" smtClean="0"/>
              <a:t>First Photographed by </a:t>
            </a:r>
            <a:r>
              <a:rPr lang="en-US" dirty="0" smtClean="0"/>
              <a:t>Issac</a:t>
            </a:r>
            <a:r>
              <a:rPr lang="en-US" dirty="0" smtClean="0"/>
              <a:t> Roberts in 1887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Factual Data (Pretty Cool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Look UP (that way)</a:t>
            </a:r>
          </a:p>
          <a:p>
            <a:pPr lvl="1"/>
            <a:r>
              <a:rPr lang="en-US" dirty="0" smtClean="0"/>
              <a:t>R.A. 00H 43M 26S, Dec. 41°20’22”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whole </a:t>
            </a:r>
            <a:r>
              <a:rPr lang="en-US" dirty="0" smtClean="0"/>
              <a:t>lotta</a:t>
            </a:r>
            <a:r>
              <a:rPr lang="en-US" dirty="0" smtClean="0"/>
              <a:t> stars</a:t>
            </a:r>
          </a:p>
          <a:p>
            <a:r>
              <a:rPr lang="en-US" dirty="0" smtClean="0"/>
              <a:t>A </a:t>
            </a:r>
            <a:r>
              <a:rPr lang="en-US" dirty="0" smtClean="0"/>
              <a:t>Sb</a:t>
            </a:r>
            <a:r>
              <a:rPr lang="en-US" dirty="0" smtClean="0"/>
              <a:t> what?</a:t>
            </a:r>
          </a:p>
        </p:txBody>
      </p:sp>
      <p:pic>
        <p:nvPicPr>
          <p:cNvPr id="4" name="Picture 3" descr="Androme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76600"/>
            <a:ext cx="3962400" cy="3282188"/>
          </a:xfrm>
          <a:prstGeom prst="rect">
            <a:avLst/>
          </a:prstGeom>
        </p:spPr>
      </p:pic>
      <p:pic>
        <p:nvPicPr>
          <p:cNvPr id="6" name="Picture 5" descr="300px-HubbleTuningF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276600"/>
            <a:ext cx="397967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Interesting…..(Really Cool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gravity of the situation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Dual Core Power!!</a:t>
            </a:r>
          </a:p>
          <a:p>
            <a:endParaRPr lang="en-US" dirty="0" smtClean="0"/>
          </a:p>
        </p:txBody>
      </p:sp>
      <p:pic>
        <p:nvPicPr>
          <p:cNvPr id="6" name="Picture 5" descr="799px-Andromeda_galaxy_Ssc2005-20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599"/>
            <a:ext cx="7772400" cy="2286001"/>
          </a:xfrm>
          <a:prstGeom prst="rect">
            <a:avLst/>
          </a:prstGeom>
        </p:spPr>
      </p:pic>
      <p:pic>
        <p:nvPicPr>
          <p:cNvPr id="7" name="Picture 6" descr="double nucle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419600"/>
            <a:ext cx="2747518" cy="2209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43400" y="3810000"/>
            <a:ext cx="1066800" cy="2819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3400" y="3505200"/>
            <a:ext cx="1066800" cy="914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3505200"/>
            <a:ext cx="3429000" cy="914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343400" y="3505200"/>
            <a:ext cx="0" cy="3048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3505200"/>
            <a:ext cx="381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10200" y="4419600"/>
            <a:ext cx="0" cy="22098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4419600"/>
            <a:ext cx="27432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Interesting…..(Really Cool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Spiral Stuff Solved!</a:t>
            </a:r>
          </a:p>
          <a:p>
            <a:pPr lvl="1"/>
            <a:r>
              <a:rPr lang="en-US" dirty="0" smtClean="0"/>
              <a:t>Hubble’s a </a:t>
            </a:r>
            <a:r>
              <a:rPr lang="en-US" dirty="0" smtClean="0"/>
              <a:t>genius!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That’s no one Galaxy, it’s 15. </a:t>
            </a:r>
            <a:endParaRPr lang="en-US" dirty="0"/>
          </a:p>
        </p:txBody>
      </p:sp>
      <p:pic>
        <p:nvPicPr>
          <p:cNvPr id="5" name="Content Placeholder 5" descr="M32_Lano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876800"/>
            <a:ext cx="2355616" cy="1750504"/>
          </a:xfrm>
          <a:prstGeom prst="rect">
            <a:avLst/>
          </a:prstGeom>
        </p:spPr>
      </p:pic>
      <p:pic>
        <p:nvPicPr>
          <p:cNvPr id="6" name="Picture 5" descr="Messier_object_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895600"/>
            <a:ext cx="2362200" cy="2362200"/>
          </a:xfrm>
          <a:prstGeom prst="rect">
            <a:avLst/>
          </a:prstGeom>
        </p:spPr>
      </p:pic>
      <p:pic>
        <p:nvPicPr>
          <p:cNvPr id="7" name="Picture 6" descr="600px-Andromeda_galax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895600"/>
            <a:ext cx="37338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M-32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257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M-110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95600" y="4114800"/>
            <a:ext cx="16764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09800" y="5334000"/>
            <a:ext cx="4343400" cy="1143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31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362200"/>
            <a:ext cx="4370832" cy="4319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Cold nights at the TTU Observatory</a:t>
            </a:r>
          </a:p>
          <a:p>
            <a:pPr lvl="1"/>
            <a:r>
              <a:rPr lang="en-US" dirty="0" smtClean="0"/>
              <a:t>Nov.15 and Nov. 22, 2011</a:t>
            </a:r>
          </a:p>
          <a:p>
            <a:pPr lvl="1"/>
            <a:r>
              <a:rPr lang="en-US" dirty="0" smtClean="0"/>
              <a:t>5” f/5 Refracting Telescope</a:t>
            </a:r>
          </a:p>
          <a:p>
            <a:pPr lvl="1"/>
            <a:r>
              <a:rPr lang="en-US" dirty="0" smtClean="0"/>
              <a:t>STL-1001E CCD </a:t>
            </a:r>
            <a:r>
              <a:rPr lang="en-US" dirty="0" smtClean="0"/>
              <a:t>Camera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 Minute exposures</a:t>
            </a:r>
          </a:p>
          <a:p>
            <a:pPr lvl="1"/>
            <a:r>
              <a:rPr lang="en-US" dirty="0" smtClean="0"/>
              <a:t>Red, Green, Blue filters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what you want, not what you see….</a:t>
            </a:r>
            <a:endParaRPr lang="en-US" dirty="0"/>
          </a:p>
        </p:txBody>
      </p:sp>
      <p:pic>
        <p:nvPicPr>
          <p:cNvPr id="8" name="Picture 7" descr="post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124200"/>
            <a:ext cx="3136900" cy="2501900"/>
          </a:xfrm>
          <a:prstGeom prst="rect">
            <a:avLst/>
          </a:prstGeom>
        </p:spPr>
      </p:pic>
      <p:pic>
        <p:nvPicPr>
          <p:cNvPr id="9" name="Picture 8" descr="dark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114800"/>
            <a:ext cx="3136900" cy="250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29718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+</a:t>
            </a:r>
            <a:endParaRPr lang="en-US" sz="8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43434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=</a:t>
            </a:r>
            <a:endParaRPr lang="en-US" sz="8800" dirty="0"/>
          </a:p>
        </p:txBody>
      </p:sp>
      <p:pic>
        <p:nvPicPr>
          <p:cNvPr id="7" name="Picture 6" descr="pre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38400"/>
            <a:ext cx="3136900" cy="250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607</TotalTime>
  <Words>241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M-31 The Andromeda Galaxy</vt:lpstr>
      <vt:lpstr>M-31 The Andromeda Galaxy</vt:lpstr>
      <vt:lpstr>Why M-31?</vt:lpstr>
      <vt:lpstr>Historical Data</vt:lpstr>
      <vt:lpstr>Factual Data (Pretty Cool Stuff)</vt:lpstr>
      <vt:lpstr>Interesting…..(Really Cool Stuff)</vt:lpstr>
      <vt:lpstr>Interesting…..(Really Cool Stuff)</vt:lpstr>
      <vt:lpstr>Observations</vt:lpstr>
      <vt:lpstr>Image Processing</vt:lpstr>
      <vt:lpstr>Making Color</vt:lpstr>
      <vt:lpstr>Final Processing</vt:lpstr>
      <vt:lpstr>Slide 12</vt:lpstr>
      <vt:lpstr>Slide 13</vt:lpstr>
      <vt:lpstr>Inevitable Fate</vt:lpstr>
      <vt:lpstr>References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M-31 The Andromeda Galaxy</dc:title>
  <dc:creator>Jeff</dc:creator>
  <cp:lastModifiedBy>Jeff</cp:lastModifiedBy>
  <cp:revision>62</cp:revision>
  <dcterms:created xsi:type="dcterms:W3CDTF">2011-11-29T17:16:39Z</dcterms:created>
  <dcterms:modified xsi:type="dcterms:W3CDTF">2011-12-06T21:07:58Z</dcterms:modified>
</cp:coreProperties>
</file>