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57" r:id="rId3"/>
    <p:sldId id="259" r:id="rId4"/>
    <p:sldId id="258" r:id="rId5"/>
    <p:sldId id="260" r:id="rId6"/>
    <p:sldId id="261" r:id="rId7"/>
    <p:sldId id="262" r:id="rId8"/>
    <p:sldId id="263" r:id="rId9"/>
    <p:sldId id="264" r:id="rId10"/>
    <p:sldId id="265" r:id="rId11"/>
    <p:sldId id="266" r:id="rId12"/>
    <p:sldId id="277" r:id="rId13"/>
    <p:sldId id="278" r:id="rId14"/>
    <p:sldId id="271" r:id="rId15"/>
    <p:sldId id="272" r:id="rId16"/>
    <p:sldId id="273" r:id="rId17"/>
    <p:sldId id="279" r:id="rId18"/>
    <p:sldId id="267" r:id="rId19"/>
    <p:sldId id="268" r:id="rId20"/>
    <p:sldId id="269" r:id="rId21"/>
    <p:sldId id="270" r:id="rId22"/>
    <p:sldId id="274" r:id="rId23"/>
    <p:sldId id="275" r:id="rId24"/>
    <p:sldId id="280"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00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0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A0108-0ED6-1B4F-B482-58CD23E4BAAE}" type="datetimeFigureOut">
              <a:rPr lang="en-US" smtClean="0"/>
              <a:t>12/2/14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D3181F-6988-0D4E-B985-93A3EBF8711A}" type="slidenum">
              <a:rPr lang="en-US" smtClean="0"/>
              <a:t>‹#›</a:t>
            </a:fld>
            <a:endParaRPr lang="en-US"/>
          </a:p>
        </p:txBody>
      </p:sp>
    </p:spTree>
    <p:extLst>
      <p:ext uri="{BB962C8B-B14F-4D97-AF65-F5344CB8AC3E}">
        <p14:creationId xmlns:p14="http://schemas.microsoft.com/office/powerpoint/2010/main" val="17761300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Index Catalogue</a:t>
            </a:r>
            <a:r>
              <a:rPr lang="en-US" baseline="0" dirty="0" smtClean="0"/>
              <a:t> (IC), </a:t>
            </a:r>
            <a:r>
              <a:rPr lang="en-US" dirty="0" smtClean="0"/>
              <a:t>Perseus Arm of the Galaxy in the constellation Cassiopeia, a beautiful and vain/arrogant</a:t>
            </a:r>
            <a:r>
              <a:rPr lang="en-US" baseline="0" dirty="0" smtClean="0"/>
              <a:t> queen who’s daughter is Andromeda</a:t>
            </a:r>
            <a:r>
              <a:rPr lang="en-US" dirty="0" smtClean="0"/>
              <a:t>. It is a star forming region</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2</a:t>
            </a:fld>
            <a:endParaRPr lang="en-US"/>
          </a:p>
        </p:txBody>
      </p:sp>
    </p:spTree>
    <p:extLst>
      <p:ext uri="{BB962C8B-B14F-4D97-AF65-F5344CB8AC3E}">
        <p14:creationId xmlns:p14="http://schemas.microsoft.com/office/powerpoint/2010/main" val="282810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flipped and</a:t>
            </a:r>
            <a:r>
              <a:rPr lang="en-US" baseline="0" dirty="0" smtClean="0"/>
              <a:t> rotated the image. I used unsharp mask to increase sharpness by 80%, and I did some curves.</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16</a:t>
            </a:fld>
            <a:endParaRPr lang="en-US"/>
          </a:p>
        </p:txBody>
      </p:sp>
    </p:spTree>
    <p:extLst>
      <p:ext uri="{BB962C8B-B14F-4D97-AF65-F5344CB8AC3E}">
        <p14:creationId xmlns:p14="http://schemas.microsoft.com/office/powerpoint/2010/main" val="22261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combining, and 1 round of curves/levels, this was my image</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18</a:t>
            </a:fld>
            <a:endParaRPr lang="en-US"/>
          </a:p>
        </p:txBody>
      </p:sp>
    </p:spTree>
    <p:extLst>
      <p:ext uri="{BB962C8B-B14F-4D97-AF65-F5344CB8AC3E}">
        <p14:creationId xmlns:p14="http://schemas.microsoft.com/office/powerpoint/2010/main" val="3843680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unsharp mask to bring out the detail. This also</a:t>
            </a:r>
            <a:r>
              <a:rPr lang="en-US" baseline="0" dirty="0" smtClean="0"/>
              <a:t> brought out allot of star, and hot pixels which cluttered the image</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19</a:t>
            </a:fld>
            <a:endParaRPr lang="en-US"/>
          </a:p>
        </p:txBody>
      </p:sp>
    </p:spTree>
    <p:extLst>
      <p:ext uri="{BB962C8B-B14F-4D97-AF65-F5344CB8AC3E}">
        <p14:creationId xmlns:p14="http://schemas.microsoft.com/office/powerpoint/2010/main" val="344239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then went to town</a:t>
            </a:r>
            <a:r>
              <a:rPr lang="en-US" baseline="0" dirty="0" smtClean="0"/>
              <a:t> using the clone stamp to remove most of the hot pixels and a few stars</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20</a:t>
            </a:fld>
            <a:endParaRPr lang="en-US"/>
          </a:p>
        </p:txBody>
      </p:sp>
    </p:spTree>
    <p:extLst>
      <p:ext uri="{BB962C8B-B14F-4D97-AF65-F5344CB8AC3E}">
        <p14:creationId xmlns:p14="http://schemas.microsoft.com/office/powerpoint/2010/main" val="3151053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GIMP software, I blurred the edges of the nebula removing additional hot pixels. I also used sharp mask on</a:t>
            </a:r>
            <a:r>
              <a:rPr lang="en-US" baseline="0" dirty="0" smtClean="0"/>
              <a:t> 2 areas of the nebula to bring out some more detail</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21</a:t>
            </a:fld>
            <a:endParaRPr lang="en-US"/>
          </a:p>
        </p:txBody>
      </p:sp>
    </p:spTree>
    <p:extLst>
      <p:ext uri="{BB962C8B-B14F-4D97-AF65-F5344CB8AC3E}">
        <p14:creationId xmlns:p14="http://schemas.microsoft.com/office/powerpoint/2010/main" val="1224997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 freely distributed program that is compatible with Windows, Mac, and Linux operating</a:t>
            </a:r>
            <a:r>
              <a:rPr lang="en-US" baseline="0" dirty="0" smtClean="0"/>
              <a:t> systems. Easy to download and install, very logical layout. Free also means that users can freely distribute and/or modify the program. </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22</a:t>
            </a:fld>
            <a:endParaRPr lang="en-US"/>
          </a:p>
        </p:txBody>
      </p:sp>
    </p:spTree>
    <p:extLst>
      <p:ext uri="{BB962C8B-B14F-4D97-AF65-F5344CB8AC3E}">
        <p14:creationId xmlns:p14="http://schemas.microsoft.com/office/powerpoint/2010/main" val="2085545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GIMP, I smoothed</a:t>
            </a:r>
            <a:r>
              <a:rPr lang="en-US" baseline="0" dirty="0" smtClean="0"/>
              <a:t> the image further with the blur and smudge tool. From here I ‘de-speckled’ the image and add a light source in the top left corner.</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23</a:t>
            </a:fld>
            <a:endParaRPr lang="en-US"/>
          </a:p>
        </p:txBody>
      </p:sp>
    </p:spTree>
    <p:extLst>
      <p:ext uri="{BB962C8B-B14F-4D97-AF65-F5344CB8AC3E}">
        <p14:creationId xmlns:p14="http://schemas.microsoft.com/office/powerpoint/2010/main" val="411199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majority of the nebula</a:t>
            </a:r>
            <a:r>
              <a:rPr lang="en-US" baseline="0" dirty="0" smtClean="0"/>
              <a:t> </a:t>
            </a:r>
            <a:r>
              <a:rPr lang="en-US" dirty="0" smtClean="0"/>
              <a:t>emission comes from a small group of stars in the nebula’s center. This contains a few bright stars which are 50 times more</a:t>
            </a:r>
            <a:r>
              <a:rPr lang="en-US" baseline="0" dirty="0" smtClean="0"/>
              <a:t> massive</a:t>
            </a:r>
            <a:r>
              <a:rPr lang="en-US" dirty="0" smtClean="0"/>
              <a:t> than our sun</a:t>
            </a:r>
            <a:r>
              <a:rPr lang="en-US" baseline="0" dirty="0" smtClean="0"/>
              <a:t> meaning they are about 800 thousand times brighter than our sun u</a:t>
            </a:r>
            <a:r>
              <a:rPr lang="en-US" dirty="0" smtClean="0"/>
              <a:t>sing the</a:t>
            </a:r>
            <a:r>
              <a:rPr lang="en-US" baseline="0" dirty="0" smtClean="0"/>
              <a:t> standard mass luminosity relationship of L=m^3.5. Melotte 15 is approximately 30 lights years across, and is only 1.5 million years old. </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3</a:t>
            </a:fld>
            <a:endParaRPr lang="en-US"/>
          </a:p>
        </p:txBody>
      </p:sp>
    </p:spTree>
    <p:extLst>
      <p:ext uri="{BB962C8B-B14F-4D97-AF65-F5344CB8AC3E}">
        <p14:creationId xmlns:p14="http://schemas.microsoft.com/office/powerpoint/2010/main" val="96095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nebula below the Heart Nebula is know</a:t>
            </a:r>
            <a:r>
              <a:rPr lang="en-US" baseline="0" dirty="0" smtClean="0"/>
              <a:t>n as the “Soul Nebula”</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4</a:t>
            </a:fld>
            <a:endParaRPr lang="en-US"/>
          </a:p>
        </p:txBody>
      </p:sp>
    </p:spTree>
    <p:extLst>
      <p:ext uri="{BB962C8B-B14F-4D97-AF65-F5344CB8AC3E}">
        <p14:creationId xmlns:p14="http://schemas.microsoft.com/office/powerpoint/2010/main" val="335674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scope was manual, so Dr. Clark had to get the nebula within the CCD focus tool because I don’t know how to use star maps. </a:t>
            </a:r>
            <a:r>
              <a:rPr lang="en-US" dirty="0" smtClean="0"/>
              <a:t>Each image was a 3 minute exposure, flats were not needed because it was narrow band. </a:t>
            </a:r>
            <a:r>
              <a:rPr lang="en-US" baseline="0" dirty="0" smtClean="0"/>
              <a:t>There were clouds, but they stayed just low enough, and there were planes</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5</a:t>
            </a:fld>
            <a:endParaRPr lang="en-US"/>
          </a:p>
        </p:txBody>
      </p:sp>
    </p:spTree>
    <p:extLst>
      <p:ext uri="{BB962C8B-B14F-4D97-AF65-F5344CB8AC3E}">
        <p14:creationId xmlns:p14="http://schemas.microsoft.com/office/powerpoint/2010/main" val="309297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I created 3 separate</a:t>
            </a:r>
            <a:r>
              <a:rPr lang="en-US" baseline="0" dirty="0" smtClean="0"/>
              <a:t> folders for reducing the images with respect to the darks, aligning and combining in the median and add style. Because of this, it was necessary to align the each image on each other. </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7</a:t>
            </a:fld>
            <a:endParaRPr lang="en-US"/>
          </a:p>
        </p:txBody>
      </p:sp>
    </p:spTree>
    <p:extLst>
      <p:ext uri="{BB962C8B-B14F-4D97-AF65-F5344CB8AC3E}">
        <p14:creationId xmlns:p14="http://schemas.microsoft.com/office/powerpoint/2010/main" val="144416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decided to use the add-combined images because more detail was visible</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8</a:t>
            </a:fld>
            <a:endParaRPr lang="en-US"/>
          </a:p>
        </p:txBody>
      </p:sp>
    </p:spTree>
    <p:extLst>
      <p:ext uri="{BB962C8B-B14F-4D97-AF65-F5344CB8AC3E}">
        <p14:creationId xmlns:p14="http://schemas.microsoft.com/office/powerpoint/2010/main" val="157091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11</a:t>
            </a:fld>
            <a:endParaRPr lang="en-US"/>
          </a:p>
        </p:txBody>
      </p:sp>
    </p:spTree>
    <p:extLst>
      <p:ext uri="{BB962C8B-B14F-4D97-AF65-F5344CB8AC3E}">
        <p14:creationId xmlns:p14="http://schemas.microsoft.com/office/powerpoint/2010/main" val="416159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 started off green because of the dominance of H-Alpha</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14</a:t>
            </a:fld>
            <a:endParaRPr lang="en-US"/>
          </a:p>
        </p:txBody>
      </p:sp>
    </p:spTree>
    <p:extLst>
      <p:ext uri="{BB962C8B-B14F-4D97-AF65-F5344CB8AC3E}">
        <p14:creationId xmlns:p14="http://schemas.microsoft.com/office/powerpoint/2010/main" val="148217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followed online instruction provided by Dr. Clark to reduce the green color. Using the selective color tool, I made multiple adjustments to the image’s color. </a:t>
            </a:r>
            <a:endParaRPr lang="en-US" dirty="0"/>
          </a:p>
        </p:txBody>
      </p:sp>
      <p:sp>
        <p:nvSpPr>
          <p:cNvPr id="4" name="Slide Number Placeholder 3"/>
          <p:cNvSpPr>
            <a:spLocks noGrp="1"/>
          </p:cNvSpPr>
          <p:nvPr>
            <p:ph type="sldNum" sz="quarter" idx="10"/>
          </p:nvPr>
        </p:nvSpPr>
        <p:spPr/>
        <p:txBody>
          <a:bodyPr/>
          <a:lstStyle/>
          <a:p>
            <a:fld id="{E1D3181F-6988-0D4E-B985-93A3EBF8711A}" type="slidenum">
              <a:rPr lang="en-US" smtClean="0"/>
              <a:t>15</a:t>
            </a:fld>
            <a:endParaRPr lang="en-US"/>
          </a:p>
        </p:txBody>
      </p:sp>
    </p:spTree>
    <p:extLst>
      <p:ext uri="{BB962C8B-B14F-4D97-AF65-F5344CB8AC3E}">
        <p14:creationId xmlns:p14="http://schemas.microsoft.com/office/powerpoint/2010/main" val="194448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pPr eaLnBrk="1" latinLnBrk="0" hangingPunct="1"/>
            <a:fld id="{9D21D778-B565-4D7E-94D7-64010A445B68}" type="datetimeFigureOut">
              <a:rPr lang="en-US" smtClean="0"/>
              <a:pPr eaLnBrk="1" latinLnBrk="0" hangingPunct="1"/>
              <a:t>12/2/14</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12/2/14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2C6B1FF6-39B9-40F5-8B67-33C6354A3D4F}"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12/2/14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12/2/14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pPr eaLnBrk="1" latinLnBrk="0" hangingPunct="1"/>
            <a:fld id="{9D21D778-B565-4D7E-94D7-64010A445B68}" type="datetimeFigureOut">
              <a:rPr lang="en-US" smtClean="0"/>
              <a:pPr eaLnBrk="1" latinLnBrk="0" hangingPunct="1"/>
              <a:t>12/2/14</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12/2/14</a:t>
            </a:fld>
            <a:endParaRPr lang="en-US"/>
          </a:p>
        </p:txBody>
      </p:sp>
      <p:sp>
        <p:nvSpPr>
          <p:cNvPr id="6" name="Footer Placeholder 5"/>
          <p:cNvSpPr>
            <a:spLocks noGrp="1"/>
          </p:cNvSpPr>
          <p:nvPr>
            <p:ph type="ftr" sz="quarter" idx="11"/>
          </p:nvPr>
        </p:nvSpPr>
        <p:spPr/>
        <p:txBody>
          <a:bodyPr/>
          <a:lstStyle>
            <a:extLst/>
          </a:lstStyle>
          <a:p>
            <a:endParaRPr kumimoji="0" lang="en-US" dirty="0"/>
          </a:p>
        </p:txBody>
      </p:sp>
      <p:sp>
        <p:nvSpPr>
          <p:cNvPr id="7" name="Slide Number Placeholder 6"/>
          <p:cNvSpPr>
            <a:spLocks noGrp="1"/>
          </p:cNvSpPr>
          <p:nvPr>
            <p:ph type="sldNum" sz="quarter" idx="12"/>
          </p:nvPr>
        </p:nvSpPr>
        <p:spPr>
          <a:xfrm>
            <a:off x="8641080" y="6514568"/>
            <a:ext cx="464288" cy="274320"/>
          </a:xfrm>
        </p:spPr>
        <p:txBody>
          <a:bodyPr/>
          <a:lstStyle>
            <a:extLst/>
          </a:lstStyle>
          <a:p>
            <a:fld id="{2C6B1FF6-39B9-40F5-8B67-33C6354A3D4F}" type="slidenum">
              <a:rPr kumimoji="0" lang="en-US" smtClean="0"/>
              <a:pPr eaLnBrk="1" latinLnBrk="0" hangingPunct="1"/>
              <a:t>‹#›</a:t>
            </a:fld>
            <a:endParaRPr kumimoji="0"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12/2/14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pPr algn="ctr" eaLnBrk="1" latinLnBrk="0" hangingPunct="1"/>
            <a:fld id="{2C6B1FF6-39B9-40F5-8B67-33C6354A3D4F}" type="slidenum">
              <a:rPr kumimoji="0" lang="en-US" smtClean="0"/>
              <a:pPr algn="ctr" eaLnBrk="1" latinLnBrk="0" hangingPunct="1"/>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12/2/14</a:t>
            </a:fld>
            <a:endParaRPr lang="en-US"/>
          </a:p>
        </p:txBody>
      </p:sp>
      <p:sp>
        <p:nvSpPr>
          <p:cNvPr id="4" name="Footer Placeholder 3"/>
          <p:cNvSpPr>
            <a:spLocks noGrp="1"/>
          </p:cNvSpPr>
          <p:nvPr>
            <p:ph type="ftr" sz="quarter" idx="11"/>
          </p:nvPr>
        </p:nvSpPr>
        <p:spPr/>
        <p:txBody>
          <a:bodyPr/>
          <a:lstStyle>
            <a:extLst/>
          </a:lstStyle>
          <a:p>
            <a:endParaRPr kumimoji="0" lang="en-US" dirty="0"/>
          </a:p>
        </p:txBody>
      </p:sp>
      <p:sp>
        <p:nvSpPr>
          <p:cNvPr id="5" name="Slide Number Placeholder 4"/>
          <p:cNvSpPr>
            <a:spLocks noGrp="1"/>
          </p:cNvSpPr>
          <p:nvPr>
            <p:ph type="sldNum" sz="quarter" idx="12"/>
          </p:nvPr>
        </p:nvSpPr>
        <p:spPr/>
        <p:txBody>
          <a:bodyPr/>
          <a:lstStyle>
            <a:extLst/>
          </a:lstStyle>
          <a:p>
            <a:fld id="{2C6B1FF6-39B9-40F5-8B67-33C6354A3D4F}" type="slidenum">
              <a:rPr kumimoji="0" lang="en-US" smtClean="0"/>
              <a:pPr eaLnBrk="1" latinLnBrk="0" hangingPunct="1"/>
              <a:t>‹#›</a:t>
            </a:fld>
            <a:endParaRPr kumimoji="0" lang="en-US" dirty="0"/>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12/2/14</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pPr eaLnBrk="1" latinLnBrk="0" hangingPunct="1"/>
            <a:fld id="{9D21D778-B565-4D7E-94D7-64010A445B68}" type="datetimeFigureOut">
              <a:rPr lang="en-US" smtClean="0"/>
              <a:pPr eaLnBrk="1" latinLnBrk="0" hangingPunct="1"/>
              <a:t>12/2/14</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pPr eaLnBrk="1" latinLnBrk="0" hangingPunct="1"/>
            <a:fld id="{9D21D778-B565-4D7E-94D7-64010A445B68}" type="datetimeFigureOut">
              <a:rPr lang="en-US" smtClean="0"/>
              <a:pPr eaLnBrk="1" latinLnBrk="0" hangingPunct="1"/>
              <a:t>12/2/14</a:t>
            </a:fld>
            <a:endParaRPr lang="en-US" dirty="0"/>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C6B1FF6-39B9-40F5-8B67-33C6354A3D4F}" type="slidenum">
              <a:rPr kumimoji="0" lang="en-US" smtClean="0"/>
              <a:pPr eaLnBrk="1" latinLnBrk="0" hangingPunct="1"/>
              <a:t>‹#›</a:t>
            </a:fld>
            <a:endParaRPr kumimoji="0" lang="en-US" dirty="0"/>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lgn="l" eaLnBrk="1" latinLnBrk="0" hangingPunct="1"/>
            <a:endParaRPr kumimoji="0" lang="en-US" dirty="0">
              <a:solidFill>
                <a:srgbClr val="FFFFFF"/>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lgn="r" eaLnBrk="1" latinLnBrk="0" hangingPunct="1"/>
            <a:fld id="{9D21D778-B565-4D7E-94D7-64010A445B68}" type="datetimeFigureOut">
              <a:rPr lang="en-US" smtClean="0"/>
              <a:pPr algn="r" eaLnBrk="1" latinLnBrk="0" hangingPunct="1"/>
              <a:t>12/2/14</a:t>
            </a:fld>
            <a:endParaRPr lang="en-US" sz="1400" dirty="0">
              <a:solidFill>
                <a:srgbClr val="FFFFFF"/>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hyperlink" Target="http://www.gimp.org/about/introduction.html" TargetMode="External"/><Relationship Id="rId4" Type="http://schemas.openxmlformats.org/officeDocument/2006/relationships/hyperlink" Target="http://bf-astro.com/hubblep.htm" TargetMode="External"/><Relationship Id="rId5" Type="http://schemas.openxmlformats.org/officeDocument/2006/relationships/hyperlink" Target="http://www.atlasoftheuniverse.com/nebulae/ic1805.html" TargetMode="External"/><Relationship Id="rId6" Type="http://schemas.openxmlformats.org/officeDocument/2006/relationships/hyperlink" Target="http://apod.nasa.gov/apod/ap090214.html" TargetMode="External"/><Relationship Id="rId1" Type="http://schemas.openxmlformats.org/officeDocument/2006/relationships/slideLayout" Target="../slideLayouts/slideLayout6.xml"/><Relationship Id="rId2" Type="http://schemas.openxmlformats.org/officeDocument/2006/relationships/hyperlink" Target="https://www.gnu.org/gnu/about-gnu.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The Heart Nebula</a:t>
            </a:r>
            <a:endParaRPr lang="en-US" dirty="0"/>
          </a:p>
        </p:txBody>
      </p:sp>
      <p:sp>
        <p:nvSpPr>
          <p:cNvPr id="2" name="Subtitle 1"/>
          <p:cNvSpPr>
            <a:spLocks noGrp="1"/>
          </p:cNvSpPr>
          <p:nvPr>
            <p:ph type="subTitle" idx="1"/>
          </p:nvPr>
        </p:nvSpPr>
        <p:spPr/>
        <p:txBody>
          <a:bodyPr>
            <a:normAutofit/>
          </a:bodyPr>
          <a:lstStyle/>
          <a:p>
            <a:r>
              <a:rPr lang="en-US" dirty="0" smtClean="0"/>
              <a:t>John Hefele</a:t>
            </a:r>
          </a:p>
          <a:p>
            <a:r>
              <a:rPr lang="en-US" dirty="0" smtClean="0"/>
              <a:t>Nov. 23, 2014</a:t>
            </a:r>
            <a:endParaRPr lang="en-US" dirty="0"/>
          </a:p>
        </p:txBody>
      </p:sp>
    </p:spTree>
    <p:extLst>
      <p:ext uri="{BB962C8B-B14F-4D97-AF65-F5344CB8AC3E}">
        <p14:creationId xmlns:p14="http://schemas.microsoft.com/office/powerpoint/2010/main" val="5056763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OIIISuper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p:cNvSpPr txBox="1"/>
          <p:nvPr/>
        </p:nvSpPr>
        <p:spPr>
          <a:xfrm>
            <a:off x="6971459" y="635066"/>
            <a:ext cx="2172541" cy="369332"/>
          </a:xfrm>
          <a:prstGeom prst="rect">
            <a:avLst/>
          </a:prstGeom>
          <a:noFill/>
        </p:spPr>
        <p:txBody>
          <a:bodyPr wrap="square" rtlCol="0">
            <a:spAutoFit/>
          </a:bodyPr>
          <a:lstStyle/>
          <a:p>
            <a:r>
              <a:rPr lang="en-US" dirty="0" smtClean="0">
                <a:solidFill>
                  <a:srgbClr val="C1000D"/>
                </a:solidFill>
              </a:rPr>
              <a:t>OIII Image</a:t>
            </a:r>
            <a:endParaRPr lang="en-US" dirty="0">
              <a:solidFill>
                <a:srgbClr val="C1000D"/>
              </a:solidFill>
            </a:endParaRPr>
          </a:p>
        </p:txBody>
      </p:sp>
    </p:spTree>
    <p:extLst>
      <p:ext uri="{BB962C8B-B14F-4D97-AF65-F5344CB8AC3E}">
        <p14:creationId xmlns:p14="http://schemas.microsoft.com/office/powerpoint/2010/main" val="32885299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370" y="253218"/>
            <a:ext cx="8229600" cy="1143000"/>
          </a:xfrm>
        </p:spPr>
        <p:txBody>
          <a:bodyPr>
            <a:normAutofit/>
          </a:bodyPr>
          <a:lstStyle/>
          <a:p>
            <a:r>
              <a:rPr lang="en-US" dirty="0" smtClean="0"/>
              <a:t>Data Processing, Photoshop</a:t>
            </a:r>
            <a:endParaRPr lang="en-US" dirty="0"/>
          </a:p>
        </p:txBody>
      </p:sp>
      <p:sp>
        <p:nvSpPr>
          <p:cNvPr id="3" name="TextBox 2"/>
          <p:cNvSpPr txBox="1"/>
          <p:nvPr/>
        </p:nvSpPr>
        <p:spPr>
          <a:xfrm>
            <a:off x="138049" y="1573854"/>
            <a:ext cx="8848921" cy="4801315"/>
          </a:xfrm>
          <a:prstGeom prst="rect">
            <a:avLst/>
          </a:prstGeom>
          <a:noFill/>
        </p:spPr>
        <p:txBody>
          <a:bodyPr wrap="square" rtlCol="0">
            <a:spAutoFit/>
          </a:bodyPr>
          <a:lstStyle/>
          <a:p>
            <a:endParaRPr lang="en-US" dirty="0" smtClean="0"/>
          </a:p>
          <a:p>
            <a:r>
              <a:rPr lang="en-US" dirty="0" smtClean="0"/>
              <a:t>-As seen, the 3 images were adjusted so they would have equal background brightness</a:t>
            </a:r>
          </a:p>
          <a:p>
            <a:endParaRPr lang="en-US" dirty="0" smtClean="0"/>
          </a:p>
          <a:p>
            <a:endParaRPr lang="en-US" dirty="0" smtClean="0"/>
          </a:p>
          <a:p>
            <a:r>
              <a:rPr lang="en-US" dirty="0" smtClean="0"/>
              <a:t>-They were then merged according to the Hubble and </a:t>
            </a:r>
            <a:r>
              <a:rPr lang="en-US" dirty="0" smtClean="0"/>
              <a:t>CFH T </a:t>
            </a:r>
            <a:r>
              <a:rPr lang="en-US" dirty="0" smtClean="0"/>
              <a:t>palette</a:t>
            </a:r>
          </a:p>
          <a:p>
            <a:endParaRPr lang="en-US" dirty="0" smtClean="0"/>
          </a:p>
          <a:p>
            <a:endParaRPr lang="en-US" dirty="0"/>
          </a:p>
          <a:p>
            <a:r>
              <a:rPr lang="en-US" u="sng" dirty="0" smtClean="0"/>
              <a:t>CFHT </a:t>
            </a:r>
            <a:r>
              <a:rPr lang="en-US" dirty="0" smtClean="0"/>
              <a:t>(Canada France Hawaii Telescope</a:t>
            </a:r>
            <a:endParaRPr lang="en-US" dirty="0"/>
          </a:p>
          <a:p>
            <a:r>
              <a:rPr lang="en-US" dirty="0" smtClean="0"/>
              <a:t>   </a:t>
            </a:r>
            <a:r>
              <a:rPr lang="en-US" i="1" dirty="0" smtClean="0"/>
              <a:t>Red: </a:t>
            </a:r>
            <a:r>
              <a:rPr lang="en-US" dirty="0" smtClean="0"/>
              <a:t>H-Alpha</a:t>
            </a:r>
          </a:p>
          <a:p>
            <a:r>
              <a:rPr lang="en-US" i="1" dirty="0"/>
              <a:t> </a:t>
            </a:r>
            <a:r>
              <a:rPr lang="en-US" i="1" dirty="0" smtClean="0"/>
              <a:t>  Green: </a:t>
            </a:r>
            <a:r>
              <a:rPr lang="en-US" dirty="0" smtClean="0"/>
              <a:t>SII</a:t>
            </a:r>
          </a:p>
          <a:p>
            <a:r>
              <a:rPr lang="en-US" i="1" dirty="0"/>
              <a:t> </a:t>
            </a:r>
            <a:r>
              <a:rPr lang="en-US" i="1" dirty="0" smtClean="0"/>
              <a:t>  Blue:</a:t>
            </a:r>
            <a:r>
              <a:rPr lang="en-US" dirty="0" smtClean="0"/>
              <a:t>  OIII</a:t>
            </a:r>
          </a:p>
          <a:p>
            <a:endParaRPr lang="en-US" i="1" dirty="0"/>
          </a:p>
          <a:p>
            <a:r>
              <a:rPr lang="en-US" u="sng" dirty="0" smtClean="0"/>
              <a:t>Hubble</a:t>
            </a:r>
            <a:endParaRPr lang="en-US" dirty="0"/>
          </a:p>
          <a:p>
            <a:r>
              <a:rPr lang="en-US" dirty="0" smtClean="0"/>
              <a:t>      </a:t>
            </a:r>
            <a:r>
              <a:rPr lang="en-US" i="1" dirty="0" smtClean="0"/>
              <a:t>Red: </a:t>
            </a:r>
            <a:r>
              <a:rPr lang="en-US" dirty="0" smtClean="0"/>
              <a:t>SII</a:t>
            </a:r>
          </a:p>
          <a:p>
            <a:r>
              <a:rPr lang="en-US" dirty="0"/>
              <a:t> </a:t>
            </a:r>
            <a:r>
              <a:rPr lang="en-US" dirty="0" smtClean="0"/>
              <a:t>     </a:t>
            </a:r>
            <a:r>
              <a:rPr lang="en-US" i="1" dirty="0" smtClean="0"/>
              <a:t>Green:</a:t>
            </a:r>
            <a:r>
              <a:rPr lang="en-US" dirty="0" smtClean="0"/>
              <a:t> H-Alpha</a:t>
            </a:r>
          </a:p>
          <a:p>
            <a:r>
              <a:rPr lang="en-US" dirty="0"/>
              <a:t> </a:t>
            </a:r>
            <a:r>
              <a:rPr lang="en-US" dirty="0" smtClean="0"/>
              <a:t>      </a:t>
            </a:r>
            <a:r>
              <a:rPr lang="en-US" i="1" dirty="0" smtClean="0"/>
              <a:t>Blue: </a:t>
            </a:r>
            <a:r>
              <a:rPr lang="en-US" dirty="0" smtClean="0"/>
              <a:t>OIII</a:t>
            </a:r>
          </a:p>
        </p:txBody>
      </p:sp>
      <p:pic>
        <p:nvPicPr>
          <p:cNvPr id="4" name="Picture 3" descr="PhotoShop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94" y="380122"/>
            <a:ext cx="1016096" cy="1016096"/>
          </a:xfrm>
          <a:prstGeom prst="rect">
            <a:avLst/>
          </a:prstGeom>
        </p:spPr>
      </p:pic>
    </p:spTree>
    <p:extLst>
      <p:ext uri="{BB962C8B-B14F-4D97-AF65-F5344CB8AC3E}">
        <p14:creationId xmlns:p14="http://schemas.microsoft.com/office/powerpoint/2010/main" val="133606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Narrowband Diagram</a:t>
            </a:r>
            <a:endParaRPr lang="en-US" dirty="0"/>
          </a:p>
        </p:txBody>
      </p:sp>
      <p:pic>
        <p:nvPicPr>
          <p:cNvPr id="3" name="Picture 2" descr="Narrowband Dia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18631"/>
            <a:ext cx="7620000" cy="4804397"/>
          </a:xfrm>
          <a:prstGeom prst="rect">
            <a:avLst/>
          </a:prstGeom>
        </p:spPr>
      </p:pic>
    </p:spTree>
    <p:extLst>
      <p:ext uri="{BB962C8B-B14F-4D97-AF65-F5344CB8AC3E}">
        <p14:creationId xmlns:p14="http://schemas.microsoft.com/office/powerpoint/2010/main" val="15750655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Hubble Pallet</a:t>
            </a:r>
            <a:endParaRPr lang="en-US" dirty="0"/>
          </a:p>
        </p:txBody>
      </p:sp>
    </p:spTree>
    <p:extLst>
      <p:ext uri="{BB962C8B-B14F-4D97-AF65-F5344CB8AC3E}">
        <p14:creationId xmlns:p14="http://schemas.microsoft.com/office/powerpoint/2010/main" val="8274249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ubbl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4111"/>
            <a:ext cx="6858000" cy="6858000"/>
          </a:xfrm>
          <a:prstGeom prst="rect">
            <a:avLst/>
          </a:prstGeom>
          <a:ln>
            <a:solidFill>
              <a:schemeClr val="tx1"/>
            </a:solidFill>
          </a:ln>
        </p:spPr>
      </p:pic>
    </p:spTree>
    <p:extLst>
      <p:ext uri="{BB962C8B-B14F-4D97-AF65-F5344CB8AC3E}">
        <p14:creationId xmlns:p14="http://schemas.microsoft.com/office/powerpoint/2010/main" val="32316078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ubbl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a:ln>
            <a:solidFill>
              <a:schemeClr val="tx1"/>
            </a:solidFill>
          </a:ln>
        </p:spPr>
      </p:pic>
    </p:spTree>
    <p:extLst>
      <p:ext uri="{BB962C8B-B14F-4D97-AF65-F5344CB8AC3E}">
        <p14:creationId xmlns:p14="http://schemas.microsoft.com/office/powerpoint/2010/main" val="18266826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ubble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3806"/>
            <a:ext cx="7144041" cy="6858000"/>
          </a:xfrm>
          <a:prstGeom prst="rect">
            <a:avLst/>
          </a:prstGeom>
          <a:solidFill>
            <a:schemeClr val="tx1"/>
          </a:solidFill>
          <a:ln>
            <a:solidFill>
              <a:schemeClr val="bg1"/>
            </a:solidFill>
          </a:ln>
        </p:spPr>
      </p:pic>
    </p:spTree>
    <p:extLst>
      <p:ext uri="{BB962C8B-B14F-4D97-AF65-F5344CB8AC3E}">
        <p14:creationId xmlns:p14="http://schemas.microsoft.com/office/powerpoint/2010/main" val="30481943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CFHT Pallet</a:t>
            </a:r>
            <a:endParaRPr lang="en-US" dirty="0"/>
          </a:p>
        </p:txBody>
      </p:sp>
    </p:spTree>
    <p:extLst>
      <p:ext uri="{BB962C8B-B14F-4D97-AF65-F5344CB8AC3E}">
        <p14:creationId xmlns:p14="http://schemas.microsoft.com/office/powerpoint/2010/main" val="3042745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nalImag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0"/>
            <a:ext cx="6937408" cy="6858000"/>
          </a:xfrm>
          <a:prstGeom prst="rect">
            <a:avLst/>
          </a:prstGeom>
          <a:ln>
            <a:solidFill>
              <a:schemeClr val="tx1"/>
            </a:solidFill>
          </a:ln>
        </p:spPr>
      </p:pic>
    </p:spTree>
    <p:extLst>
      <p:ext uri="{BB962C8B-B14F-4D97-AF65-F5344CB8AC3E}">
        <p14:creationId xmlns:p14="http://schemas.microsoft.com/office/powerpoint/2010/main" val="34668547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nalImage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14111"/>
            <a:ext cx="6962931" cy="6858000"/>
          </a:xfrm>
          <a:prstGeom prst="rect">
            <a:avLst/>
          </a:prstGeom>
          <a:ln>
            <a:solidFill>
              <a:schemeClr val="tx1"/>
            </a:solidFill>
          </a:ln>
        </p:spPr>
      </p:pic>
    </p:spTree>
    <p:extLst>
      <p:ext uri="{BB962C8B-B14F-4D97-AF65-F5344CB8AC3E}">
        <p14:creationId xmlns:p14="http://schemas.microsoft.com/office/powerpoint/2010/main" val="41858442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Heart Nebula Basic Information</a:t>
            </a:r>
            <a:endParaRPr lang="en-US" dirty="0"/>
          </a:p>
        </p:txBody>
      </p:sp>
      <p:sp>
        <p:nvSpPr>
          <p:cNvPr id="6" name="TextBox 5"/>
          <p:cNvSpPr txBox="1"/>
          <p:nvPr/>
        </p:nvSpPr>
        <p:spPr>
          <a:xfrm>
            <a:off x="301752" y="1662545"/>
            <a:ext cx="8534400" cy="3693319"/>
          </a:xfrm>
          <a:prstGeom prst="rect">
            <a:avLst/>
          </a:prstGeom>
          <a:noFill/>
        </p:spPr>
        <p:txBody>
          <a:bodyPr wrap="square" rtlCol="0">
            <a:spAutoFit/>
          </a:bodyPr>
          <a:lstStyle/>
          <a:p>
            <a:r>
              <a:rPr lang="en-US" u="sng" dirty="0" smtClean="0"/>
              <a:t>Other Names:</a:t>
            </a:r>
            <a:r>
              <a:rPr lang="en-US" dirty="0" smtClean="0"/>
              <a:t> IC 1805, Sh2-190</a:t>
            </a:r>
          </a:p>
          <a:p>
            <a:endParaRPr lang="en-US" u="sng" dirty="0" smtClean="0"/>
          </a:p>
          <a:p>
            <a:r>
              <a:rPr lang="en-US" u="sng" dirty="0" smtClean="0"/>
              <a:t>Object Classification:</a:t>
            </a:r>
            <a:r>
              <a:rPr lang="en-US" dirty="0" smtClean="0"/>
              <a:t> Emission Nebula</a:t>
            </a:r>
            <a:endParaRPr lang="en-US" u="sng" dirty="0" smtClean="0"/>
          </a:p>
          <a:p>
            <a:endParaRPr lang="en-US" u="sng" dirty="0" smtClean="0"/>
          </a:p>
          <a:p>
            <a:r>
              <a:rPr lang="en-US" u="sng" dirty="0" smtClean="0"/>
              <a:t>Distance:</a:t>
            </a:r>
            <a:r>
              <a:rPr lang="en-US" dirty="0" smtClean="0"/>
              <a:t> 7,500 Light Years</a:t>
            </a:r>
          </a:p>
          <a:p>
            <a:endParaRPr lang="en-US" dirty="0"/>
          </a:p>
          <a:p>
            <a:r>
              <a:rPr lang="en-US" u="sng" dirty="0" smtClean="0"/>
              <a:t>Size</a:t>
            </a:r>
            <a:r>
              <a:rPr lang="en-US" dirty="0" smtClean="0"/>
              <a:t>: 180 Light Years, 20 Arc Minutes across</a:t>
            </a:r>
          </a:p>
          <a:p>
            <a:endParaRPr lang="en-US" u="sng" dirty="0" smtClean="0"/>
          </a:p>
          <a:p>
            <a:r>
              <a:rPr lang="en-US" u="sng" dirty="0" smtClean="0"/>
              <a:t>Age:</a:t>
            </a:r>
            <a:r>
              <a:rPr lang="en-US" dirty="0" smtClean="0"/>
              <a:t> 7 Million Years</a:t>
            </a:r>
          </a:p>
          <a:p>
            <a:endParaRPr lang="en-US" u="sng" dirty="0" smtClean="0"/>
          </a:p>
          <a:p>
            <a:endParaRPr lang="en-US" dirty="0" smtClean="0"/>
          </a:p>
          <a:p>
            <a:endParaRPr lang="en-US" dirty="0"/>
          </a:p>
          <a:p>
            <a:endParaRPr lang="en-US" dirty="0"/>
          </a:p>
        </p:txBody>
      </p:sp>
    </p:spTree>
    <p:extLst>
      <p:ext uri="{BB962C8B-B14F-4D97-AF65-F5344CB8AC3E}">
        <p14:creationId xmlns:p14="http://schemas.microsoft.com/office/powerpoint/2010/main" val="2446433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nalImage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28222"/>
            <a:ext cx="6962931" cy="6858000"/>
          </a:xfrm>
          <a:prstGeom prst="rect">
            <a:avLst/>
          </a:prstGeom>
          <a:ln>
            <a:solidFill>
              <a:schemeClr val="tx1"/>
            </a:solidFill>
          </a:ln>
        </p:spPr>
      </p:pic>
    </p:spTree>
    <p:extLst>
      <p:ext uri="{BB962C8B-B14F-4D97-AF65-F5344CB8AC3E}">
        <p14:creationId xmlns:p14="http://schemas.microsoft.com/office/powerpoint/2010/main" val="34524450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nalImage_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14111"/>
            <a:ext cx="6962931" cy="6858000"/>
          </a:xfrm>
          <a:prstGeom prst="rect">
            <a:avLst/>
          </a:prstGeom>
          <a:ln>
            <a:solidFill>
              <a:schemeClr val="tx1"/>
            </a:solidFill>
          </a:ln>
        </p:spPr>
      </p:pic>
    </p:spTree>
    <p:extLst>
      <p:ext uri="{BB962C8B-B14F-4D97-AF65-F5344CB8AC3E}">
        <p14:creationId xmlns:p14="http://schemas.microsoft.com/office/powerpoint/2010/main" val="28710561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Processing, GIMP </a:t>
            </a:r>
            <a:endParaRPr lang="en-US" dirty="0"/>
          </a:p>
        </p:txBody>
      </p:sp>
      <p:sp>
        <p:nvSpPr>
          <p:cNvPr id="3" name="TextBox 2"/>
          <p:cNvSpPr txBox="1"/>
          <p:nvPr/>
        </p:nvSpPr>
        <p:spPr>
          <a:xfrm>
            <a:off x="301752" y="1601466"/>
            <a:ext cx="8534400" cy="3139321"/>
          </a:xfrm>
          <a:prstGeom prst="rect">
            <a:avLst/>
          </a:prstGeom>
          <a:noFill/>
        </p:spPr>
        <p:txBody>
          <a:bodyPr wrap="square" rtlCol="0">
            <a:spAutoFit/>
          </a:bodyPr>
          <a:lstStyle/>
          <a:p>
            <a:r>
              <a:rPr lang="en-US" dirty="0" smtClean="0"/>
              <a:t>-For some of my imaging processing</a:t>
            </a:r>
            <a:r>
              <a:rPr lang="en-US" dirty="0"/>
              <a:t> </a:t>
            </a:r>
            <a:r>
              <a:rPr lang="en-US" dirty="0" smtClean="0"/>
              <a:t>I used the free software “GIMP”</a:t>
            </a:r>
          </a:p>
          <a:p>
            <a:endParaRPr lang="en-US" dirty="0" smtClean="0"/>
          </a:p>
          <a:p>
            <a:endParaRPr lang="en-US" dirty="0" smtClean="0"/>
          </a:p>
          <a:p>
            <a:endParaRPr lang="en-US" dirty="0" smtClean="0"/>
          </a:p>
          <a:p>
            <a:r>
              <a:rPr lang="en-US" dirty="0" smtClean="0"/>
              <a:t>-GIMP stands for: GNU Image Manipulation Program</a:t>
            </a:r>
          </a:p>
          <a:p>
            <a:endParaRPr lang="en-US" dirty="0"/>
          </a:p>
          <a:p>
            <a:endParaRPr lang="en-US" dirty="0" smtClean="0"/>
          </a:p>
          <a:p>
            <a:endParaRPr lang="en-US" dirty="0"/>
          </a:p>
          <a:p>
            <a:r>
              <a:rPr lang="en-US" dirty="0" smtClean="0"/>
              <a:t>-It performs 99% of Photoshop's tasks and more. </a:t>
            </a:r>
          </a:p>
          <a:p>
            <a:endParaRPr lang="en-US" dirty="0"/>
          </a:p>
          <a:p>
            <a:endParaRPr lang="en-US" dirty="0"/>
          </a:p>
        </p:txBody>
      </p:sp>
      <p:pic>
        <p:nvPicPr>
          <p:cNvPr id="4" name="Picture 3" descr="Gimp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405" y="253218"/>
            <a:ext cx="1102760" cy="998092"/>
          </a:xfrm>
          <a:prstGeom prst="rect">
            <a:avLst/>
          </a:prstGeom>
        </p:spPr>
      </p:pic>
    </p:spTree>
    <p:extLst>
      <p:ext uri="{BB962C8B-B14F-4D97-AF65-F5344CB8AC3E}">
        <p14:creationId xmlns:p14="http://schemas.microsoft.com/office/powerpoint/2010/main" val="23475505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nalImage_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0" y="0"/>
            <a:ext cx="7174999" cy="6858000"/>
          </a:xfrm>
          <a:prstGeom prst="rect">
            <a:avLst/>
          </a:prstGeom>
          <a:ln>
            <a:solidFill>
              <a:schemeClr val="tx1"/>
            </a:solidFill>
          </a:ln>
        </p:spPr>
      </p:pic>
    </p:spTree>
    <p:extLst>
      <p:ext uri="{BB962C8B-B14F-4D97-AF65-F5344CB8AC3E}">
        <p14:creationId xmlns:p14="http://schemas.microsoft.com/office/powerpoint/2010/main" val="1225236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TextBox 2"/>
          <p:cNvSpPr txBox="1"/>
          <p:nvPr/>
        </p:nvSpPr>
        <p:spPr>
          <a:xfrm>
            <a:off x="301752" y="1601466"/>
            <a:ext cx="8534400" cy="3970318"/>
          </a:xfrm>
          <a:prstGeom prst="rect">
            <a:avLst/>
          </a:prstGeom>
          <a:noFill/>
        </p:spPr>
        <p:txBody>
          <a:bodyPr wrap="square" rtlCol="0">
            <a:spAutoFit/>
          </a:bodyPr>
          <a:lstStyle/>
          <a:p>
            <a:r>
              <a:rPr lang="en-US" dirty="0">
                <a:solidFill>
                  <a:srgbClr val="FFFFFF"/>
                </a:solidFill>
                <a:hlinkClick r:id="rId2"/>
              </a:rPr>
              <a:t>https://www.gnu.org/gnu/about-</a:t>
            </a:r>
            <a:r>
              <a:rPr lang="en-US" dirty="0" smtClean="0">
                <a:solidFill>
                  <a:srgbClr val="FFFFFF"/>
                </a:solidFill>
                <a:hlinkClick r:id="rId2"/>
              </a:rPr>
              <a:t>gnu.html</a:t>
            </a:r>
            <a:endParaRPr lang="en-US" dirty="0" smtClean="0">
              <a:solidFill>
                <a:srgbClr val="FFFFFF"/>
              </a:solidFill>
            </a:endParaRPr>
          </a:p>
          <a:p>
            <a:endParaRPr lang="en-US" dirty="0" smtClean="0">
              <a:solidFill>
                <a:srgbClr val="FFFFFF"/>
              </a:solidFill>
            </a:endParaRPr>
          </a:p>
          <a:p>
            <a:r>
              <a:rPr lang="en-US" dirty="0" smtClean="0">
                <a:solidFill>
                  <a:srgbClr val="FFFFFF"/>
                </a:solidFill>
                <a:hlinkClick r:id="rId3"/>
              </a:rPr>
              <a:t>http</a:t>
            </a:r>
            <a:r>
              <a:rPr lang="en-US" dirty="0">
                <a:solidFill>
                  <a:srgbClr val="FFFFFF"/>
                </a:solidFill>
                <a:hlinkClick r:id="rId3"/>
              </a:rPr>
              <a:t>://www.gimp.org/about/</a:t>
            </a:r>
            <a:r>
              <a:rPr lang="en-US" dirty="0" smtClean="0">
                <a:solidFill>
                  <a:srgbClr val="FFFFFF"/>
                </a:solidFill>
                <a:hlinkClick r:id="rId3"/>
              </a:rPr>
              <a:t>introduction.html</a:t>
            </a:r>
            <a:endParaRPr lang="en-US" dirty="0" smtClean="0">
              <a:solidFill>
                <a:srgbClr val="FFFFFF"/>
              </a:solidFill>
            </a:endParaRPr>
          </a:p>
          <a:p>
            <a:endParaRPr lang="en-US" dirty="0" smtClean="0">
              <a:solidFill>
                <a:srgbClr val="FFFFFF"/>
              </a:solidFill>
            </a:endParaRPr>
          </a:p>
          <a:p>
            <a:r>
              <a:rPr lang="en-US" dirty="0">
                <a:solidFill>
                  <a:srgbClr val="FFFFFF"/>
                </a:solidFill>
                <a:hlinkClick r:id="rId4"/>
              </a:rPr>
              <a:t>http://bf-astro.com/</a:t>
            </a:r>
            <a:r>
              <a:rPr lang="en-US" dirty="0" smtClean="0">
                <a:solidFill>
                  <a:srgbClr val="FFFFFF"/>
                </a:solidFill>
                <a:hlinkClick r:id="rId4"/>
              </a:rPr>
              <a:t>hubblep.htm</a:t>
            </a:r>
            <a:endParaRPr lang="en-US" dirty="0" smtClean="0">
              <a:solidFill>
                <a:srgbClr val="FFFFFF"/>
              </a:solidFill>
            </a:endParaRPr>
          </a:p>
          <a:p>
            <a:endParaRPr lang="en-US" dirty="0" smtClean="0">
              <a:solidFill>
                <a:srgbClr val="FFFFFF"/>
              </a:solidFill>
            </a:endParaRPr>
          </a:p>
          <a:p>
            <a:r>
              <a:rPr lang="en-US" dirty="0">
                <a:solidFill>
                  <a:srgbClr val="FFFFFF"/>
                </a:solidFill>
                <a:hlinkClick r:id="rId5"/>
              </a:rPr>
              <a:t>http://www.atlasoftheuniverse.com/nebulae/ic1805.</a:t>
            </a:r>
            <a:r>
              <a:rPr lang="en-US" dirty="0" smtClean="0">
                <a:solidFill>
                  <a:srgbClr val="FFFFFF"/>
                </a:solidFill>
                <a:hlinkClick r:id="rId5"/>
              </a:rPr>
              <a:t>html</a:t>
            </a:r>
            <a:endParaRPr lang="en-US" dirty="0" smtClean="0">
              <a:solidFill>
                <a:srgbClr val="FFFFFF"/>
              </a:solidFill>
            </a:endParaRPr>
          </a:p>
          <a:p>
            <a:endParaRPr lang="en-US" dirty="0" smtClean="0">
              <a:solidFill>
                <a:srgbClr val="FFFFFF"/>
              </a:solidFill>
            </a:endParaRPr>
          </a:p>
          <a:p>
            <a:r>
              <a:rPr lang="en-US" dirty="0">
                <a:solidFill>
                  <a:srgbClr val="FFFFFF"/>
                </a:solidFill>
                <a:hlinkClick r:id="rId6"/>
              </a:rPr>
              <a:t>http://apod.nasa.gov/apod/ap090214.</a:t>
            </a:r>
            <a:r>
              <a:rPr lang="en-US" dirty="0" smtClean="0">
                <a:solidFill>
                  <a:srgbClr val="FFFFFF"/>
                </a:solidFill>
                <a:hlinkClick r:id="rId6"/>
              </a:rPr>
              <a:t>html</a:t>
            </a:r>
            <a:endParaRPr lang="en-US" dirty="0" smtClean="0">
              <a:solidFill>
                <a:srgbClr val="FFFFFF"/>
              </a:solidFill>
            </a:endParaRPr>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777422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3218" y="1822357"/>
            <a:ext cx="5632387" cy="1446550"/>
          </a:xfrm>
          <a:prstGeom prst="rect">
            <a:avLst/>
          </a:prstGeom>
          <a:noFill/>
        </p:spPr>
        <p:txBody>
          <a:bodyPr wrap="square" rtlCol="0">
            <a:spAutoFit/>
          </a:bodyPr>
          <a:lstStyle/>
          <a:p>
            <a:pPr algn="ctr"/>
            <a:r>
              <a:rPr lang="en-US" sz="4400" dirty="0" smtClean="0"/>
              <a:t>Questions,</a:t>
            </a:r>
            <a:endParaRPr lang="en-US" sz="4400" dirty="0"/>
          </a:p>
          <a:p>
            <a:pPr algn="ctr"/>
            <a:r>
              <a:rPr lang="en-US" sz="4400" dirty="0" smtClean="0"/>
              <a:t>Comments?</a:t>
            </a:r>
            <a:endParaRPr lang="en-US" sz="4400" dirty="0"/>
          </a:p>
        </p:txBody>
      </p:sp>
    </p:spTree>
    <p:extLst>
      <p:ext uri="{BB962C8B-B14F-4D97-AF65-F5344CB8AC3E}">
        <p14:creationId xmlns:p14="http://schemas.microsoft.com/office/powerpoint/2010/main" val="33160508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nalImage_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62931" cy="6858000"/>
          </a:xfrm>
          <a:prstGeom prst="rect">
            <a:avLst/>
          </a:prstGeom>
        </p:spPr>
      </p:pic>
      <p:sp>
        <p:nvSpPr>
          <p:cNvPr id="5" name="Oval 4"/>
          <p:cNvSpPr/>
          <p:nvPr/>
        </p:nvSpPr>
        <p:spPr>
          <a:xfrm>
            <a:off x="5839460" y="5425655"/>
            <a:ext cx="1123471" cy="1432345"/>
          </a:xfrm>
          <a:prstGeom prst="ellipse">
            <a:avLst/>
          </a:prstGeom>
          <a:solidFill>
            <a:srgbClr val="C1000D">
              <a:alpha val="0"/>
            </a:srgbClr>
          </a:solidFill>
          <a:ln w="22225">
            <a:solidFill>
              <a:srgbClr val="C100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685900" y="3686132"/>
            <a:ext cx="1187219" cy="800733"/>
          </a:xfrm>
          <a:prstGeom prst="ellipse">
            <a:avLst/>
          </a:prstGeom>
          <a:solidFill>
            <a:srgbClr val="FF0000">
              <a:alpha val="0"/>
            </a:srgbClr>
          </a:solidFill>
          <a:ln w="22225">
            <a:solidFill>
              <a:srgbClr val="C100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6" idx="6"/>
          </p:cNvCxnSpPr>
          <p:nvPr/>
        </p:nvCxnSpPr>
        <p:spPr>
          <a:xfrm flipV="1">
            <a:off x="4873119" y="2871594"/>
            <a:ext cx="2333023" cy="1214905"/>
          </a:xfrm>
          <a:prstGeom prst="straightConnector1">
            <a:avLst/>
          </a:prstGeom>
          <a:ln w="22225">
            <a:solidFill>
              <a:srgbClr val="C1000D"/>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206142" y="2705925"/>
            <a:ext cx="1697998" cy="369332"/>
          </a:xfrm>
          <a:prstGeom prst="rect">
            <a:avLst/>
          </a:prstGeom>
          <a:noFill/>
        </p:spPr>
        <p:txBody>
          <a:bodyPr wrap="square" rtlCol="0">
            <a:spAutoFit/>
          </a:bodyPr>
          <a:lstStyle/>
          <a:p>
            <a:r>
              <a:rPr lang="en-US" dirty="0" smtClean="0">
                <a:solidFill>
                  <a:srgbClr val="C1000D"/>
                </a:solidFill>
              </a:rPr>
              <a:t>Melotte 15</a:t>
            </a:r>
            <a:endParaRPr lang="en-US" dirty="0">
              <a:solidFill>
                <a:srgbClr val="C1000D"/>
              </a:solidFill>
            </a:endParaRPr>
          </a:p>
        </p:txBody>
      </p:sp>
      <p:sp>
        <p:nvSpPr>
          <p:cNvPr id="10" name="TextBox 9"/>
          <p:cNvSpPr txBox="1"/>
          <p:nvPr/>
        </p:nvSpPr>
        <p:spPr>
          <a:xfrm>
            <a:off x="7206142" y="4058887"/>
            <a:ext cx="1366682" cy="369332"/>
          </a:xfrm>
          <a:prstGeom prst="rect">
            <a:avLst/>
          </a:prstGeom>
          <a:noFill/>
        </p:spPr>
        <p:txBody>
          <a:bodyPr wrap="square" rtlCol="0">
            <a:spAutoFit/>
          </a:bodyPr>
          <a:lstStyle/>
          <a:p>
            <a:r>
              <a:rPr lang="en-US" dirty="0" smtClean="0">
                <a:solidFill>
                  <a:srgbClr val="C1000D"/>
                </a:solidFill>
              </a:rPr>
              <a:t>NGC 896</a:t>
            </a:r>
            <a:endParaRPr lang="en-US" dirty="0">
              <a:solidFill>
                <a:srgbClr val="C1000D"/>
              </a:solidFill>
            </a:endParaRPr>
          </a:p>
        </p:txBody>
      </p:sp>
      <p:cxnSp>
        <p:nvCxnSpPr>
          <p:cNvPr id="12" name="Straight Arrow Connector 11"/>
          <p:cNvCxnSpPr/>
          <p:nvPr/>
        </p:nvCxnSpPr>
        <p:spPr>
          <a:xfrm flipV="1">
            <a:off x="6681557" y="4486865"/>
            <a:ext cx="524585" cy="1035430"/>
          </a:xfrm>
          <a:prstGeom prst="straightConnector1">
            <a:avLst/>
          </a:prstGeom>
          <a:ln w="22225">
            <a:solidFill>
              <a:srgbClr val="C1000D"/>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4079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ssi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p:nvPr/>
        </p:nvSpPr>
        <p:spPr>
          <a:xfrm>
            <a:off x="1131999" y="3893218"/>
            <a:ext cx="1477121" cy="966402"/>
          </a:xfrm>
          <a:prstGeom prst="ellipse">
            <a:avLst/>
          </a:prstGeom>
          <a:solidFill>
            <a:schemeClr val="accent1">
              <a:tint val="95000"/>
              <a:alpha val="0"/>
            </a:schemeClr>
          </a:solidFill>
          <a:ln w="22225">
            <a:solidFill>
              <a:srgbClr val="C100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1228633" y="2992422"/>
            <a:ext cx="483172" cy="900796"/>
          </a:xfrm>
          <a:prstGeom prst="straightConnector1">
            <a:avLst/>
          </a:prstGeom>
          <a:ln w="22225">
            <a:solidFill>
              <a:srgbClr val="C1000D"/>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17511" y="2623090"/>
            <a:ext cx="1642779" cy="369332"/>
          </a:xfrm>
          <a:prstGeom prst="rect">
            <a:avLst/>
          </a:prstGeom>
          <a:noFill/>
        </p:spPr>
        <p:txBody>
          <a:bodyPr wrap="square" rtlCol="0">
            <a:spAutoFit/>
          </a:bodyPr>
          <a:lstStyle/>
          <a:p>
            <a:r>
              <a:rPr lang="en-US" dirty="0" smtClean="0">
                <a:solidFill>
                  <a:srgbClr val="C1000D"/>
                </a:solidFill>
              </a:rPr>
              <a:t>Heart Nebula</a:t>
            </a:r>
            <a:endParaRPr lang="en-US" dirty="0">
              <a:solidFill>
                <a:srgbClr val="C1000D"/>
              </a:solidFill>
            </a:endParaRPr>
          </a:p>
        </p:txBody>
      </p:sp>
    </p:spTree>
    <p:extLst>
      <p:ext uri="{BB962C8B-B14F-4D97-AF65-F5344CB8AC3E}">
        <p14:creationId xmlns:p14="http://schemas.microsoft.com/office/powerpoint/2010/main" val="13439688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Acquisition</a:t>
            </a:r>
            <a:endParaRPr lang="en-US" dirty="0"/>
          </a:p>
        </p:txBody>
      </p:sp>
      <p:sp>
        <p:nvSpPr>
          <p:cNvPr id="3" name="TextBox 2"/>
          <p:cNvSpPr txBox="1"/>
          <p:nvPr/>
        </p:nvSpPr>
        <p:spPr>
          <a:xfrm>
            <a:off x="138049" y="1629077"/>
            <a:ext cx="8862725" cy="3693319"/>
          </a:xfrm>
          <a:prstGeom prst="rect">
            <a:avLst/>
          </a:prstGeom>
          <a:noFill/>
        </p:spPr>
        <p:txBody>
          <a:bodyPr wrap="square" rtlCol="0">
            <a:spAutoFit/>
          </a:bodyPr>
          <a:lstStyle/>
          <a:p>
            <a:r>
              <a:rPr lang="en-US" u="sng" dirty="0" smtClean="0"/>
              <a:t>Date Gathered:</a:t>
            </a:r>
            <a:r>
              <a:rPr lang="en-US" dirty="0" smtClean="0"/>
              <a:t> October 28, 2014</a:t>
            </a:r>
          </a:p>
          <a:p>
            <a:endParaRPr lang="en-US" u="sng" dirty="0"/>
          </a:p>
          <a:p>
            <a:r>
              <a:rPr lang="en-US" u="sng" dirty="0" smtClean="0"/>
              <a:t>Telescope:</a:t>
            </a:r>
            <a:r>
              <a:rPr lang="en-US" dirty="0" smtClean="0"/>
              <a:t> </a:t>
            </a:r>
            <a:r>
              <a:rPr lang="en-US" dirty="0"/>
              <a:t> </a:t>
            </a:r>
            <a:r>
              <a:rPr lang="en-US" dirty="0" smtClean="0"/>
              <a:t>Jager 5”  f/5”  Refractor </a:t>
            </a:r>
            <a:endParaRPr lang="en-US" dirty="0" smtClean="0"/>
          </a:p>
          <a:p>
            <a:endParaRPr lang="en-US" u="sng" dirty="0"/>
          </a:p>
          <a:p>
            <a:r>
              <a:rPr lang="en-US" u="sng" dirty="0" smtClean="0"/>
              <a:t>CCD:</a:t>
            </a:r>
            <a:r>
              <a:rPr lang="en-US" dirty="0" smtClean="0"/>
              <a:t> SBIG STL-1001 E</a:t>
            </a:r>
          </a:p>
          <a:p>
            <a:endParaRPr lang="en-US" u="sng" dirty="0"/>
          </a:p>
          <a:p>
            <a:r>
              <a:rPr lang="en-US" u="sng" dirty="0" smtClean="0"/>
              <a:t>Images Taken:</a:t>
            </a:r>
            <a:endParaRPr lang="en-US" dirty="0" smtClean="0"/>
          </a:p>
          <a:p>
            <a:r>
              <a:rPr lang="en-US" dirty="0"/>
              <a:t> </a:t>
            </a:r>
            <a:r>
              <a:rPr lang="en-US" dirty="0" smtClean="0"/>
              <a:t>      -15 H-Alpha </a:t>
            </a:r>
          </a:p>
          <a:p>
            <a:r>
              <a:rPr lang="en-US" dirty="0" smtClean="0"/>
              <a:t>       -20 OIII</a:t>
            </a:r>
          </a:p>
          <a:p>
            <a:r>
              <a:rPr lang="en-US" dirty="0" smtClean="0"/>
              <a:t>       -20 SII</a:t>
            </a:r>
          </a:p>
          <a:p>
            <a:r>
              <a:rPr lang="en-US" dirty="0" smtClean="0"/>
              <a:t>       -5 Darks</a:t>
            </a:r>
          </a:p>
          <a:p>
            <a:endParaRPr lang="en-US" dirty="0"/>
          </a:p>
          <a:p>
            <a:endParaRPr lang="en-US" dirty="0"/>
          </a:p>
        </p:txBody>
      </p:sp>
    </p:spTree>
    <p:extLst>
      <p:ext uri="{BB962C8B-B14F-4D97-AF65-F5344CB8AC3E}">
        <p14:creationId xmlns:p14="http://schemas.microsoft.com/office/powerpoint/2010/main" val="32262012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Bloo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4111"/>
            <a:ext cx="6858000" cy="6858000"/>
          </a:xfrm>
          <a:prstGeom prst="rect">
            <a:avLst/>
          </a:prstGeom>
          <a:ln>
            <a:solidFill>
              <a:schemeClr val="tx1"/>
            </a:solidFill>
          </a:ln>
        </p:spPr>
      </p:pic>
    </p:spTree>
    <p:extLst>
      <p:ext uri="{BB962C8B-B14F-4D97-AF65-F5344CB8AC3E}">
        <p14:creationId xmlns:p14="http://schemas.microsoft.com/office/powerpoint/2010/main" val="19986985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Processing, </a:t>
            </a:r>
            <a:r>
              <a:rPr lang="en-US" dirty="0" err="1" smtClean="0"/>
              <a:t>CCDSoft</a:t>
            </a:r>
            <a:endParaRPr lang="en-US" dirty="0"/>
          </a:p>
        </p:txBody>
      </p:sp>
      <p:sp>
        <p:nvSpPr>
          <p:cNvPr id="3" name="TextBox 2"/>
          <p:cNvSpPr txBox="1"/>
          <p:nvPr/>
        </p:nvSpPr>
        <p:spPr>
          <a:xfrm>
            <a:off x="138049" y="1421991"/>
            <a:ext cx="8862725" cy="4247317"/>
          </a:xfrm>
          <a:prstGeom prst="rect">
            <a:avLst/>
          </a:prstGeom>
          <a:noFill/>
        </p:spPr>
        <p:txBody>
          <a:bodyPr wrap="square" rtlCol="0">
            <a:spAutoFit/>
          </a:bodyPr>
          <a:lstStyle/>
          <a:p>
            <a:endParaRPr lang="en-US" dirty="0" smtClean="0"/>
          </a:p>
          <a:p>
            <a:endParaRPr lang="en-US" dirty="0"/>
          </a:p>
          <a:p>
            <a:r>
              <a:rPr lang="en-US" dirty="0" smtClean="0"/>
              <a:t>-I first created 3 separate images from my H-Alpha, SII, and OIII data sets.</a:t>
            </a:r>
          </a:p>
          <a:p>
            <a:endParaRPr lang="en-US" dirty="0"/>
          </a:p>
          <a:p>
            <a:endParaRPr lang="en-US" dirty="0" smtClean="0"/>
          </a:p>
          <a:p>
            <a:endParaRPr lang="en-US" dirty="0"/>
          </a:p>
          <a:p>
            <a:r>
              <a:rPr lang="en-US" dirty="0" smtClean="0"/>
              <a:t>-From here, I removed the images’ hot and cold pixels</a:t>
            </a:r>
          </a:p>
          <a:p>
            <a:endParaRPr lang="en-US" dirty="0"/>
          </a:p>
          <a:p>
            <a:r>
              <a:rPr lang="en-US" dirty="0" smtClean="0"/>
              <a:t> </a:t>
            </a:r>
          </a:p>
          <a:p>
            <a:endParaRPr lang="en-US" dirty="0"/>
          </a:p>
          <a:p>
            <a:r>
              <a:rPr lang="en-US" dirty="0" smtClean="0"/>
              <a:t>-The images were then aligned on each other in preparation of the next steps</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1121415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AlphaSuper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3" name="TextBox 2"/>
          <p:cNvSpPr txBox="1"/>
          <p:nvPr/>
        </p:nvSpPr>
        <p:spPr>
          <a:xfrm>
            <a:off x="6858000" y="745511"/>
            <a:ext cx="2115165" cy="369332"/>
          </a:xfrm>
          <a:prstGeom prst="rect">
            <a:avLst/>
          </a:prstGeom>
          <a:noFill/>
        </p:spPr>
        <p:txBody>
          <a:bodyPr wrap="square" rtlCol="0">
            <a:spAutoFit/>
          </a:bodyPr>
          <a:lstStyle/>
          <a:p>
            <a:r>
              <a:rPr lang="en-US" dirty="0" smtClean="0">
                <a:solidFill>
                  <a:srgbClr val="C1000D"/>
                </a:solidFill>
              </a:rPr>
              <a:t>H-Alpha Image</a:t>
            </a:r>
            <a:endParaRPr lang="en-US" dirty="0">
              <a:solidFill>
                <a:srgbClr val="C1000D"/>
              </a:solidFill>
            </a:endParaRPr>
          </a:p>
        </p:txBody>
      </p:sp>
    </p:spTree>
    <p:extLst>
      <p:ext uri="{BB962C8B-B14F-4D97-AF65-F5344CB8AC3E}">
        <p14:creationId xmlns:p14="http://schemas.microsoft.com/office/powerpoint/2010/main" val="4773589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IISuper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3" name="TextBox 2"/>
          <p:cNvSpPr txBox="1"/>
          <p:nvPr/>
        </p:nvSpPr>
        <p:spPr>
          <a:xfrm>
            <a:off x="6957654" y="690286"/>
            <a:ext cx="2186346" cy="369332"/>
          </a:xfrm>
          <a:prstGeom prst="rect">
            <a:avLst/>
          </a:prstGeom>
          <a:noFill/>
        </p:spPr>
        <p:txBody>
          <a:bodyPr wrap="square" rtlCol="0">
            <a:spAutoFit/>
          </a:bodyPr>
          <a:lstStyle/>
          <a:p>
            <a:r>
              <a:rPr lang="en-US" dirty="0" smtClean="0">
                <a:solidFill>
                  <a:srgbClr val="C1000D"/>
                </a:solidFill>
              </a:rPr>
              <a:t>SII Image</a:t>
            </a:r>
            <a:endParaRPr lang="en-US" dirty="0">
              <a:solidFill>
                <a:srgbClr val="C1000D"/>
              </a:solidFill>
            </a:endParaRPr>
          </a:p>
        </p:txBody>
      </p:sp>
    </p:spTree>
    <p:extLst>
      <p:ext uri="{BB962C8B-B14F-4D97-AF65-F5344CB8AC3E}">
        <p14:creationId xmlns:p14="http://schemas.microsoft.com/office/powerpoint/2010/main" val="26009315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706</TotalTime>
  <Words>829</Words>
  <Application>Microsoft Macintosh PowerPoint</Application>
  <PresentationFormat>On-screen Show (4:3)</PresentationFormat>
  <Paragraphs>123</Paragraphs>
  <Slides>25</Slides>
  <Notes>16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Foundry</vt:lpstr>
      <vt:lpstr>The Heart Nebula</vt:lpstr>
      <vt:lpstr>Heart Nebula Basic Information</vt:lpstr>
      <vt:lpstr>PowerPoint Presentation</vt:lpstr>
      <vt:lpstr>PowerPoint Presentation</vt:lpstr>
      <vt:lpstr>Data Acquisition</vt:lpstr>
      <vt:lpstr>PowerPoint Presentation</vt:lpstr>
      <vt:lpstr>Data Processing, CCDSoft</vt:lpstr>
      <vt:lpstr>PowerPoint Presentation</vt:lpstr>
      <vt:lpstr>PowerPoint Presentation</vt:lpstr>
      <vt:lpstr>PowerPoint Presentation</vt:lpstr>
      <vt:lpstr>Data Processing, Photoshop</vt:lpstr>
      <vt:lpstr>Narrowband Diagram</vt:lpstr>
      <vt:lpstr>Hubble Pallet</vt:lpstr>
      <vt:lpstr>PowerPoint Presentation</vt:lpstr>
      <vt:lpstr>PowerPoint Presentation</vt:lpstr>
      <vt:lpstr>PowerPoint Presentation</vt:lpstr>
      <vt:lpstr>CFHT Pallet</vt:lpstr>
      <vt:lpstr>PowerPoint Presentation</vt:lpstr>
      <vt:lpstr>PowerPoint Presentation</vt:lpstr>
      <vt:lpstr>PowerPoint Presentation</vt:lpstr>
      <vt:lpstr>PowerPoint Presentation</vt:lpstr>
      <vt:lpstr>Data Processing, GIMP </vt:lpstr>
      <vt:lpstr>PowerPoint Presentation</vt:lpstr>
      <vt:lpstr>Sources</vt:lpstr>
      <vt:lpstr>PowerPoint Presentation</vt:lpstr>
    </vt:vector>
  </TitlesOfParts>
  <Company>Texas 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Heart Nebula</dc:title>
  <dc:creator>John Hefele</dc:creator>
  <cp:lastModifiedBy>John Hefele</cp:lastModifiedBy>
  <cp:revision>32</cp:revision>
  <dcterms:created xsi:type="dcterms:W3CDTF">2014-11-24T15:24:52Z</dcterms:created>
  <dcterms:modified xsi:type="dcterms:W3CDTF">2014-12-02T19:30:29Z</dcterms:modified>
</cp:coreProperties>
</file>