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81" r:id="rId14"/>
    <p:sldId id="266" r:id="rId15"/>
    <p:sldId id="270" r:id="rId16"/>
    <p:sldId id="282" r:id="rId17"/>
  </p:sldIdLst>
  <p:sldSz cx="9144000" cy="6858000" type="screen4x3"/>
  <p:notesSz cx="9372600" cy="70866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0C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34" autoAdjust="0"/>
  </p:normalViewPr>
  <p:slideViewPr>
    <p:cSldViewPr>
      <p:cViewPr varScale="1">
        <p:scale>
          <a:sx n="91" d="100"/>
          <a:sy n="91" d="100"/>
        </p:scale>
        <p:origin x="-81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2004" y="-90"/>
      </p:cViewPr>
      <p:guideLst>
        <p:guide orient="horz" pos="2232"/>
        <p:guide pos="295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1460" cy="3543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8971" y="0"/>
            <a:ext cx="4061460" cy="3543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E99B4A33-0A49-4C1C-9715-908DC1D354F4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531813"/>
            <a:ext cx="3543300" cy="2657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7260" y="3366135"/>
            <a:ext cx="7498080" cy="3188970"/>
          </a:xfrm>
          <a:prstGeom prst="rect">
            <a:avLst/>
          </a:prstGeom>
        </p:spPr>
        <p:txBody>
          <a:bodyPr vert="horz" lIns="94046" tIns="47023" rIns="94046" bIns="47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31040"/>
            <a:ext cx="4061460" cy="3543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8971" y="6731040"/>
            <a:ext cx="4061460" cy="3543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108B8118-9CA3-4384-B376-C3C48F22D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4650" y="531813"/>
            <a:ext cx="3543300" cy="2657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8118-9CA3-4384-B376-C3C48F22D4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2B45-F748-42CE-AB11-912F2F1C5991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69D5D-F812-4D95-A137-147EE9221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"/>
  </p:transition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multimedia/imagegallery/image_feature_1841.html" TargetMode="External"/><Relationship Id="rId7" Type="http://schemas.openxmlformats.org/officeDocument/2006/relationships/hyperlink" Target="http://www.solstation.com/x-objects/and2disk.jpg" TargetMode="External"/><Relationship Id="rId2" Type="http://schemas.openxmlformats.org/officeDocument/2006/relationships/hyperlink" Target="http://en.wikipedia.org/wiki/Triangulum_Galaxy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File:TriangulumCC.jpg" TargetMode="External"/><Relationship Id="rId5" Type="http://schemas.openxmlformats.org/officeDocument/2006/relationships/hyperlink" Target="http://galaxiessolarsystem.blogspot.com/p/galaxie-facts.html" TargetMode="External"/><Relationship Id="rId4" Type="http://schemas.openxmlformats.org/officeDocument/2006/relationships/hyperlink" Target="http://messier.seds.org/m/m033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M33 – The </a:t>
            </a:r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89154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Astrophotography Project;   Astronomy 2401 - Fall 2012</a:t>
            </a:r>
          </a:p>
          <a:p>
            <a:pPr algn="l"/>
            <a:endParaRPr lang="en-US" sz="2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50" name="AutoShape 2" descr="https://mail-attachment.googleusercontent.com/attachment/u/0/?ui=2&amp;ik=4a9c6e4c4d&amp;view=att&amp;th=13afda1da31ffa9f&amp;attid=0.3&amp;disp=inline&amp;realattid=f_h9i2tb422&amp;safe=1&amp;zw&amp;saduie=AG9B_P8JGThOE1s2pEaMqRSlTo0u&amp;sadet=1354003677166&amp;sads=ipG2IC_bH_fIcs_em9l1X0eZwyM&amp;sadssc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https://mail-attachment.googleusercontent.com/attachment/u/0/?ui=2&amp;ik=4a9c6e4c4d&amp;view=att&amp;th=13afda1da31ffa9f&amp;attid=0.3&amp;disp=inline&amp;realattid=f_h9i2tb422&amp;safe=1&amp;zw&amp;saduie=AG9B_P8JGThOE1s2pEaMqRSlTo0u&amp;sadet=1354003677166&amp;sads=ipG2IC_bH_fIcs_em9l1X0eZwyM&amp;sadssc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Combined_3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524000"/>
            <a:ext cx="5181600" cy="5181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Processing; Photoshop,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1"/>
            <a:ext cx="8077200" cy="452431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RGB Color Composite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Baseline retouching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Establish uniform </a:t>
            </a: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background 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&amp;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object brightness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RGB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Channel Merge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Separate filtered images are injected into the appropriate RGB channels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Retouching</a:t>
            </a: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Color correction and boost of lower-</a:t>
            </a: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midtones</a:t>
            </a: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Levels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Curves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Separate curves adjustments for each channel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RCAstro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/ Gradient Exterminator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Removal of Blooming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alphaLcParenR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105" y="0"/>
            <a:ext cx="365789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RGB; 5” Refractor Telescope</a:t>
            </a:r>
          </a:p>
        </p:txBody>
      </p:sp>
      <p:pic>
        <p:nvPicPr>
          <p:cNvPr id="12" name="Picture 11" descr="M33_red_combined_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1371600"/>
            <a:ext cx="1752600" cy="1752600"/>
          </a:xfrm>
          <a:prstGeom prst="rect">
            <a:avLst/>
          </a:prstGeom>
        </p:spPr>
      </p:pic>
      <p:pic>
        <p:nvPicPr>
          <p:cNvPr id="13" name="Picture 12" descr="M33_green_combined_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3200400"/>
            <a:ext cx="1752600" cy="1752600"/>
          </a:xfrm>
          <a:prstGeom prst="rect">
            <a:avLst/>
          </a:prstGeom>
        </p:spPr>
      </p:pic>
      <p:pic>
        <p:nvPicPr>
          <p:cNvPr id="14" name="Picture 13" descr="M33_blue_combined_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5011421"/>
            <a:ext cx="1783080" cy="1783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2743200"/>
            <a:ext cx="1371600" cy="40780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Red</a:t>
            </a: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sz="11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Green</a:t>
            </a: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 algn="r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Blue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 descr="M33_color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1447800"/>
            <a:ext cx="5257800" cy="52578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Processing; Photoshop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0"/>
            <a:ext cx="8077200" cy="53553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Mosaic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Baseline retouching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Stitching</a:t>
            </a: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Crop the 4 source images; reduces ghosting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Automate   -&gt;   </a:t>
            </a: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Photomerge</a:t>
            </a: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Re-touching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Gradient correction and boost of lower-</a:t>
            </a: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midtones</a:t>
            </a: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Levels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Curves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Separate curves adjustments for each channel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RCAstro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/ Gradient Exterminator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Removal of Blooming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Removal of ghosted objects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alphaLcParenR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alphaLcParenR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alphaLcParenR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alphaLcParenR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105" y="0"/>
            <a:ext cx="365789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T_m33_bottom r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4169625"/>
            <a:ext cx="1926376" cy="1926376"/>
          </a:xfrm>
          <a:prstGeom prst="rect">
            <a:avLst/>
          </a:prstGeom>
        </p:spPr>
      </p:pic>
      <p:pic>
        <p:nvPicPr>
          <p:cNvPr id="16" name="Picture 15" descr="PPT_m33_top r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2090849"/>
            <a:ext cx="1926376" cy="1926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Mosaic; 20” </a:t>
            </a:r>
            <a:r>
              <a:rPr lang="en-US" sz="2800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Cassegrain</a:t>
            </a:r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Planewave</a:t>
            </a:r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Telescope</a:t>
            </a:r>
          </a:p>
        </p:txBody>
      </p:sp>
      <p:pic>
        <p:nvPicPr>
          <p:cNvPr id="13" name="Picture 12" descr="PPT_m33_bottom lef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4169625"/>
            <a:ext cx="1926376" cy="1926376"/>
          </a:xfrm>
          <a:prstGeom prst="rect">
            <a:avLst/>
          </a:prstGeom>
        </p:spPr>
      </p:pic>
      <p:pic>
        <p:nvPicPr>
          <p:cNvPr id="15" name="Picture 14" descr="PPT_m33_top lef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2090849"/>
            <a:ext cx="1926376" cy="1926376"/>
          </a:xfrm>
          <a:prstGeom prst="rect">
            <a:avLst/>
          </a:prstGeom>
        </p:spPr>
      </p:pic>
      <p:pic>
        <p:nvPicPr>
          <p:cNvPr id="9" name="Picture 8" descr="Combined_3_monochrom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1752600"/>
            <a:ext cx="4572000" cy="45720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bined_3_monochr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1447800"/>
            <a:ext cx="2514600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Final Composite</a:t>
            </a:r>
          </a:p>
        </p:txBody>
      </p:sp>
      <p:pic>
        <p:nvPicPr>
          <p:cNvPr id="11" name="Picture 10" descr="M33_color_CROP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4114800"/>
            <a:ext cx="2514600" cy="2514600"/>
          </a:xfrm>
          <a:prstGeom prst="rect">
            <a:avLst/>
          </a:prstGeom>
        </p:spPr>
      </p:pic>
      <p:pic>
        <p:nvPicPr>
          <p:cNvPr id="7" name="Picture 6" descr="Combined_3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447800"/>
            <a:ext cx="5181600" cy="5181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1"/>
            <a:ext cx="8077200" cy="4247313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hlinkClick r:id="rId2"/>
              </a:rPr>
              <a:t>http://en.wikipedia.org/wiki/Triangulum_Galaxy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hlinkClick r:id="rId3"/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hlinkClick r:id="rId3"/>
              </a:rPr>
              <a:t>http://www.nasa.gov/multimedia/imagegallery/image_feature_1841.html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hlinkClick r:id="rId4"/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hlinkClick r:id="rId4"/>
              </a:rPr>
              <a:t>http://messier.seds.org/m/m033.html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hlinkClick r:id="rId5"/>
              </a:rPr>
              <a:t>http://galaxiessolarsystem.blogspot.com/p/galaxie-facts.html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hlinkClick r:id="rId6"/>
              </a:rPr>
              <a:t>http://en.wikipedia.org/wiki/File:TriangulumCC.jpg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hlinkClick r:id="rId7"/>
              </a:rPr>
              <a:t>http://www.solstation.com/x-objects/and2disk.jpg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0900C0"/>
                </a:solidFill>
              </a:rPr>
              <a:t>Wise, Robert , dir. </a:t>
            </a:r>
            <a:r>
              <a:rPr lang="en-US" i="1" dirty="0" smtClean="0">
                <a:solidFill>
                  <a:srgbClr val="0900C0"/>
                </a:solidFill>
              </a:rPr>
              <a:t>Andromeda Strain</a:t>
            </a:r>
            <a:r>
              <a:rPr lang="en-US" dirty="0" smtClean="0">
                <a:solidFill>
                  <a:srgbClr val="0900C0"/>
                </a:solidFill>
              </a:rPr>
              <a:t>. 1971. Film.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Thank You!</a:t>
            </a:r>
          </a:p>
        </p:txBody>
      </p:sp>
      <p:pic>
        <p:nvPicPr>
          <p:cNvPr id="7" name="Picture 6" descr="Combined_3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447800"/>
            <a:ext cx="5181600" cy="5181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allpapersonline.org/data/media/41/Andromeda_Galax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505200"/>
            <a:ext cx="2133600" cy="3200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Why I chose this Object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Personal interests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0"/>
            <a:ext cx="8077200" cy="175432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The Andromeda Strain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1969 novel by Michael </a:t>
            </a: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Criton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;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1971 film by Robert Wise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Andromeda is relatively too large for my later project </a:t>
            </a: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goals</a:t>
            </a: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Like Andromeda, </a:t>
            </a: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Triangulum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is in our Local Cluster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Triangulum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is just the right size and just as interesting as Andromeda</a:t>
            </a:r>
          </a:p>
        </p:txBody>
      </p:sp>
      <p:pic>
        <p:nvPicPr>
          <p:cNvPr id="11" name="Picture 10" descr="andromeda str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3359" y="3505200"/>
            <a:ext cx="5688316" cy="32004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M33 or NGC 598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1"/>
            <a:ext cx="8077200" cy="216982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Sometimes referred to as the </a:t>
            </a:r>
            <a:r>
              <a:rPr lang="en-US" b="1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Pinwheel Galaxy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b="1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Location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RA:  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01</a:t>
            </a:r>
            <a:r>
              <a:rPr lang="en-US" sz="1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 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33</a:t>
            </a:r>
            <a:r>
              <a:rPr lang="en-US" sz="1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 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50.02</a:t>
            </a:r>
            <a:r>
              <a:rPr lang="en-US" sz="1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;  Dec:    +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30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° 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39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’ 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36.7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″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Aprox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3 million light years from Earth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Third largest member of the Local Group of galaxies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 the </a:t>
            </a:r>
            <a:r>
              <a:rPr lang="en-US" b="1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Constelation</a:t>
            </a:r>
            <a:r>
              <a:rPr lang="en-US" b="1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Triagulam</a:t>
            </a:r>
            <a:endParaRPr lang="en-US" b="1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Named for the near right angle formed by three brightest stars</a:t>
            </a:r>
          </a:p>
        </p:txBody>
      </p:sp>
      <p:pic>
        <p:nvPicPr>
          <p:cNvPr id="25602" name="Picture 2" descr="File:Triangulum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600450"/>
            <a:ext cx="4876800" cy="3257550"/>
          </a:xfrm>
          <a:prstGeom prst="rect">
            <a:avLst/>
          </a:prstGeom>
          <a:noFill/>
        </p:spPr>
      </p:pic>
      <p:pic>
        <p:nvPicPr>
          <p:cNvPr id="7" name="Picture 6" descr="M33_final comp_te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Notable Characteristics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1"/>
            <a:ext cx="8077200" cy="22159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Spiral Galaxy ;   </a:t>
            </a: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</a:t>
            </a:r>
            <a:r>
              <a:rPr lang="en-US" b="1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SA(s)</a:t>
            </a:r>
            <a:r>
              <a:rPr lang="en-US" b="1" spc="3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cd</a:t>
            </a:r>
            <a:endParaRPr lang="en-US" spc="3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Diameter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of roughly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50,000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light years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40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Billion </a:t>
            </a: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Stars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Combined mass of all the matter within the galaxy is estimated at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	10^10 solar masses.</a:t>
            </a:r>
          </a:p>
          <a:p>
            <a:pPr marL="400050" indent="-40005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5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Likely a gravitationally bound companion of the Andromeda Galaxy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Capture; Basic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1"/>
            <a:ext cx="8077200" cy="36933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Basic Process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(Raw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images - Dark </a:t>
            </a: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frames) / Flats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= Clean Image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R+G+B=Color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Color + Monochrome = Detail with </a:t>
            </a: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Color</a:t>
            </a: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Two Methods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(Due to time restraints, I chose to experiment)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Color data captured with a 5” refractor telescope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Higher resolution monochrome image would be achieved through creating a mosaic with the 20” </a:t>
            </a: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Cassegrain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telescope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Combine the color composite with the monochrome Mosaic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Capture; RGB Filters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0"/>
            <a:ext cx="8077200" cy="590930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3"/>
            </a:pPr>
            <a:r>
              <a:rPr lang="en-US" b="1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RGB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;   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 Refractor Telescope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3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Red, Green, and Blue Filters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3"/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CCD only captures a monochrome image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Separate filters </a:t>
            </a: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transmit specific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wavelengths of light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Filtered images then combined to create full color image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3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Exposures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Fifteen images taken with each RGB filter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Exposure of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minutes each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Total: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45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images and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135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minutes exposure time 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Dark Frames</a:t>
            </a:r>
          </a:p>
          <a:p>
            <a:pPr marL="1428679" lvl="2" indent="-514324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Constantia" pitchFamily="18" charset="0"/>
              <a:buChar char="¬"/>
            </a:pP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images at an exposure time of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minutes each</a:t>
            </a:r>
          </a:p>
          <a:p>
            <a:pPr marL="971501" lvl="1" indent="-514324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No Flat field images used</a:t>
            </a:r>
          </a:p>
          <a:p>
            <a:pPr marL="971501" lvl="1" indent="-514324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LcPeriod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530" name="Picture 2" descr="http://www.hioptic.com/telescopes/refractor/achromatic/NDT820x127EQ5_S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6731" y="2"/>
            <a:ext cx="1797269" cy="1752599"/>
          </a:xfrm>
          <a:prstGeom prst="rect">
            <a:avLst/>
          </a:prstGeom>
          <a:noFill/>
        </p:spPr>
      </p:pic>
      <p:pic>
        <p:nvPicPr>
          <p:cNvPr id="7" name="Picture 6" descr="rgb comp graph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0275" y="2088048"/>
            <a:ext cx="1967510" cy="1645752"/>
          </a:xfrm>
          <a:prstGeom prst="rect">
            <a:avLst/>
          </a:prstGeom>
        </p:spPr>
      </p:pic>
      <p:pic>
        <p:nvPicPr>
          <p:cNvPr id="8" name="Picture 7" descr="M33_color_CROP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9676" y="2057401"/>
            <a:ext cx="1609725" cy="1609725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>
            <a:off x="4191000" y="2743200"/>
            <a:ext cx="609600" cy="304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Capture; Monochrome Mosaic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0"/>
            <a:ext cx="8077200" cy="701730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Monochrome; 20” </a:t>
            </a: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Cassegrain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pc="3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Planewave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Telescope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Mosaic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Different regions of the object are imaged and 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Then assembled into a single </a:t>
            </a: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larger image</a:t>
            </a:r>
            <a:endParaRPr lang="en-US" spc="3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Exposures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 separate regions imaged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 images each @ 3 minutes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Dark frames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 images @ 3 minutes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Flat-field images</a:t>
            </a:r>
          </a:p>
          <a:p>
            <a:pPr marL="1771562" lvl="3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¬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Sourced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from Dr. Clark; obtained the previous night</a:t>
            </a: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 startAt="2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506" name="Picture 2" descr="http://www.planewave.com/files/images/products/w_500/cdk20_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1" y="-1"/>
            <a:ext cx="1904999" cy="1691640"/>
          </a:xfrm>
          <a:prstGeom prst="rect">
            <a:avLst/>
          </a:prstGeom>
          <a:noFill/>
        </p:spPr>
      </p:pic>
      <p:pic>
        <p:nvPicPr>
          <p:cNvPr id="9" name="Picture 8" descr="mosaic_graph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3952" y="1905000"/>
            <a:ext cx="1287448" cy="1371600"/>
          </a:xfrm>
          <a:prstGeom prst="rect">
            <a:avLst/>
          </a:prstGeom>
        </p:spPr>
      </p:pic>
      <p:pic>
        <p:nvPicPr>
          <p:cNvPr id="10" name="Picture 9" descr="COMP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9075" y="1752601"/>
            <a:ext cx="1393126" cy="1526858"/>
          </a:xfrm>
          <a:prstGeom prst="rect">
            <a:avLst/>
          </a:prstGeom>
        </p:spPr>
      </p:pic>
      <p:cxnSp>
        <p:nvCxnSpPr>
          <p:cNvPr id="13" name="Elbow Connector 12"/>
          <p:cNvCxnSpPr/>
          <p:nvPr/>
        </p:nvCxnSpPr>
        <p:spPr>
          <a:xfrm>
            <a:off x="3886200" y="2438400"/>
            <a:ext cx="609600" cy="304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Processing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6044" y="4191001"/>
            <a:ext cx="44707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44707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s://lh4.ggpht.com/FnGZzNqDrqI6M_Mx08qY5zhhy68NCp6PbVx4qG_OpS1A537zs2gr9Fq7P-vkBqgKp3UEpg=s1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1524001"/>
            <a:ext cx="1323975" cy="590551"/>
          </a:xfrm>
          <a:prstGeom prst="rect">
            <a:avLst/>
          </a:prstGeom>
          <a:noFill/>
        </p:spPr>
      </p:pic>
      <p:pic>
        <p:nvPicPr>
          <p:cNvPr id="20486" name="Picture 6" descr="http://photofocusblog.files.wordpress.com/2011/11/photoshop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124200"/>
            <a:ext cx="914400" cy="914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953000" y="2209800"/>
            <a:ext cx="990600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Triangulum</a:t>
            </a:r>
            <a:r>
              <a:rPr lang="en-US" sz="3600" dirty="0">
                <a:solidFill>
                  <a:schemeClr val="bg1"/>
                </a:solidFill>
              </a:rPr>
              <a:t> Galaxy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1999"/>
            <a:ext cx="6400800" cy="5334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Processing; </a:t>
            </a:r>
            <a:r>
              <a:rPr lang="en-US" sz="2800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CCDsoft</a:t>
            </a:r>
            <a:endParaRPr lang="en-US" sz="2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507157"/>
            <a:ext cx="8077200" cy="489364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Reduction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Images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are removed of noise by 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     subtracting information from Master Dark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Alignment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RGB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filtered images aligned together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Separate alignment of the </a:t>
            </a:r>
            <a:r>
              <a:rPr lang="en-US" sz="2400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regions to be used in mosaic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Combine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RGB </a:t>
            </a: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filters are combined separately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 regions for mosaic are combined separately</a:t>
            </a: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Final output files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Constantia" pitchFamily="18" charset="0"/>
              <a:buChar char="―"/>
            </a:pPr>
            <a:r>
              <a:rPr lang="en-US" spc="3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Final .FIT images are copied, ready for processing in Photoshop</a:t>
            </a: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LcPeriod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57207" lvl="1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400030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UcPeriod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  <a:buFont typeface="+mj-lt"/>
              <a:buAutoNum type="romanLcPeriod"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314384" lvl="2" indent="-400030">
              <a:buClr>
                <a:schemeClr val="tx2">
                  <a:lumMod val="60000"/>
                  <a:lumOff val="40000"/>
                </a:schemeClr>
              </a:buClr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103" y="0"/>
            <a:ext cx="365789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3C3C3C"/>
      </a:dk1>
      <a:lt1>
        <a:sysClr val="window" lastClr="EBEBEB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3C3C3C"/>
      </a:dk1>
      <a:lt1>
        <a:sysClr val="window" lastClr="EBEBEB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3C3C3C"/>
      </a:dk1>
      <a:lt1>
        <a:sysClr val="window" lastClr="EBEBEB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551</Words>
  <Application>Microsoft Office PowerPoint</Application>
  <PresentationFormat>On-screen Show (4:3)</PresentationFormat>
  <Paragraphs>176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M33 – The Triangulum Galaxy</vt:lpstr>
      <vt:lpstr>Why I chose this Object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  <vt:lpstr>Triangulum Galaxy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Chase</dc:creator>
  <cp:lastModifiedBy>Chase</cp:lastModifiedBy>
  <cp:revision>101</cp:revision>
  <dcterms:created xsi:type="dcterms:W3CDTF">2012-11-27T07:13:17Z</dcterms:created>
  <dcterms:modified xsi:type="dcterms:W3CDTF">2012-12-04T22:43:06Z</dcterms:modified>
</cp:coreProperties>
</file>