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6E1E-7D25-4B61-A2E7-D862447D26F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65B2-17DA-485A-ABFC-E00DFD4C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EF4649B-9B88-4357-8C50-469693149A8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870BF76-E004-43DA-B96A-AFB51FFA6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madenobservatory.net/Color_Imagery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PALETTE COMPARISONS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THE NUANCES OF NARROW BAND COLOR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-PRESENTED BY BETHANY HARDCASTLE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S Final jpeg.jpg"/>
          <p:cNvPicPr>
            <a:picLocks noChangeAspect="1"/>
          </p:cNvPicPr>
          <p:nvPr/>
        </p:nvPicPr>
        <p:blipFill>
          <a:blip r:embed="rId2" cstate="print"/>
          <a:srcRect t="17777"/>
          <a:stretch>
            <a:fillRect/>
          </a:stretch>
        </p:blipFill>
        <p:spPr>
          <a:xfrm>
            <a:off x="1143000" y="1219200"/>
            <a:ext cx="6858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381000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HOS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ble Pallett RAWjpeg.jpg"/>
          <p:cNvPicPr>
            <a:picLocks noChangeAspect="1"/>
          </p:cNvPicPr>
          <p:nvPr/>
        </p:nvPicPr>
        <p:blipFill>
          <a:blip r:embed="rId2" cstate="print"/>
          <a:srcRect t="15556"/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28600"/>
            <a:ext cx="5598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HUBBLE PALETTE (SHO)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bble Pallett TurqBrown MotiffJPEG.jpg"/>
          <p:cNvPicPr>
            <a:picLocks noChangeAspect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>
          <a:xfrm>
            <a:off x="1143000" y="1143000"/>
            <a:ext cx="6858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595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HUBBLE GOLD/TURQUOISE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FINDINGS?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-After discovering and creating these four different color schemes for the dumbbell nebula, I had some odd findings.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-The Hubble and European palettes CAN show up very similar. I suspected that the S-ii and H-alpha were almost the exact same brightness, but couldn’t tell for certain. The colors in the HOS scheme confirmed that.</a:t>
            </a:r>
          </a:p>
          <a:p>
            <a:endParaRPr lang="en-US" dirty="0"/>
          </a:p>
          <a:p>
            <a:r>
              <a:rPr lang="en-US" dirty="0" smtClean="0"/>
              <a:t>-I also found that there was almost no similarity to true RGB color in reference to the Hubble and the European palettes, although it is generally believed that HSO is a better approximation. In this case, it was HOO, one of the stranger and less used schemes, that came closest to actual color.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CONCLUSIONS?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-The Dumbbell- one of the worst objects I could have chosen for this topic!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-On a few occasions, there may be very few differences between the Hubble and European palettes. </a:t>
            </a:r>
          </a:p>
          <a:p>
            <a:endParaRPr lang="en-US" dirty="0"/>
          </a:p>
          <a:p>
            <a:r>
              <a:rPr lang="en-US" dirty="0" smtClean="0"/>
              <a:t>-There is a much </a:t>
            </a:r>
            <a:r>
              <a:rPr lang="en-US" dirty="0" err="1" smtClean="0"/>
              <a:t>MUCH</a:t>
            </a:r>
            <a:r>
              <a:rPr lang="en-US" dirty="0" smtClean="0"/>
              <a:t> wider range of options for color imaging than I first thought. I only covered four of them. There are more, and EVEN MORE if you include the other available narrow band filters.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http://www.constellation-guide.com/dumbbell-nebula-messier-27/</a:t>
            </a:r>
          </a:p>
          <a:p>
            <a:endParaRPr lang="en-US" dirty="0" smtClean="0"/>
          </a:p>
          <a:p>
            <a:r>
              <a:rPr lang="en-US" dirty="0" smtClean="0"/>
              <a:t>https://medium.com/starts-with-a-bang/messier-monday-the-dumbbell-nebula-m27-cc000b85491a</a:t>
            </a:r>
          </a:p>
          <a:p>
            <a:endParaRPr lang="en-US" dirty="0" smtClean="0"/>
          </a:p>
          <a:p>
            <a:r>
              <a:rPr lang="en-US" dirty="0" smtClean="0"/>
              <a:t>RGB color photo- http://www.astrocruise.com/milky_way/m27.htm</a:t>
            </a:r>
          </a:p>
          <a:p>
            <a:endParaRPr lang="en-US" dirty="0" smtClean="0"/>
          </a:p>
          <a:p>
            <a:r>
              <a:rPr lang="en-US" dirty="0" smtClean="0"/>
              <a:t>Color palette information- </a:t>
            </a:r>
          </a:p>
          <a:p>
            <a:endParaRPr lang="en-US" dirty="0" smtClean="0"/>
          </a:p>
          <a:p>
            <a:r>
              <a:rPr lang="en-US" dirty="0" smtClean="0"/>
              <a:t>http://www.almadenobservatory.net/Color_Imagery.htm</a:t>
            </a: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l</a:t>
            </a:r>
            <a:r>
              <a:rPr lang="en-US" dirty="0" smtClean="0"/>
              <a:t>http://starizona.com/acb/ccd/advimnarrow2.aspx</a:t>
            </a:r>
          </a:p>
          <a:p>
            <a:endParaRPr lang="en-US" dirty="0" smtClean="0"/>
          </a:p>
          <a:p>
            <a:r>
              <a:rPr lang="en-US" dirty="0" smtClean="0"/>
              <a:t>https://www.google.com/webhp?sourceid=chrome-instant&amp;ion=1&amp;espv=2&amp;es_th=1&amp;ie=UTF-8#q=narrow%20band%20color%20palettes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Sources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THIS TOPIC?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CONSTRICTIONS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UNIQUENESS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TIME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SIMPLICITY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COLOR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TELESCOPE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85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DUMBBELL NEBULA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76401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Nebula without star, discovered in </a:t>
            </a:r>
            <a:r>
              <a:rPr lang="en-US" i="1" dirty="0" err="1"/>
              <a:t>Vulpecula</a:t>
            </a:r>
            <a:r>
              <a:rPr lang="en-US" i="1" dirty="0"/>
              <a:t>, between the two forepaws, &amp; very near the star 14 of that constellation, of 5th magnitude according to </a:t>
            </a:r>
            <a:r>
              <a:rPr lang="en-US" i="1" dirty="0" err="1"/>
              <a:t>Flamsteed</a:t>
            </a:r>
            <a:r>
              <a:rPr lang="en-US" i="1" dirty="0"/>
              <a:t>; one can see it well with an ordinary telescope […] it appears of oval shape, &amp; it contains no star</a:t>
            </a:r>
            <a:r>
              <a:rPr lang="en-US" i="1" dirty="0" smtClean="0"/>
              <a:t>.</a:t>
            </a:r>
          </a:p>
          <a:p>
            <a:pPr>
              <a:buFontTx/>
              <a:buChar char="-"/>
            </a:pPr>
            <a:r>
              <a:rPr lang="en-US" i="1" dirty="0" smtClean="0"/>
              <a:t>Charles Messier</a:t>
            </a:r>
          </a:p>
          <a:p>
            <a:pPr>
              <a:buFontTx/>
              <a:buChar char="-"/>
            </a:pPr>
            <a:endParaRPr lang="en-US" i="1" dirty="0"/>
          </a:p>
          <a:p>
            <a:pPr>
              <a:buFontTx/>
              <a:buChar char="-"/>
            </a:pPr>
            <a:r>
              <a:rPr lang="en-US" dirty="0" smtClean="0"/>
              <a:t>M-27, (Commonly, the Dumbbell Nebula), was discovered by Charles Messier himself in 1764. It was the first planetary nebula to be discovered. Distance of 1,360 light years.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 smtClean="0"/>
              <a:t>-It’s </a:t>
            </a:r>
            <a:r>
              <a:rPr lang="en-US" dirty="0" smtClean="0"/>
              <a:t>star one of the largest white dwarfs (in size) known currently.</a:t>
            </a:r>
          </a:p>
          <a:p>
            <a:endParaRPr lang="en-US" dirty="0"/>
          </a:p>
          <a:p>
            <a:r>
              <a:rPr lang="en-US" dirty="0" smtClean="0"/>
              <a:t>-It’s one of the brightest nebulae in the sky, at a  visual magnitude of 7.5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5427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-At its faintest extensions, the Dumbbell is the second largest planetary </a:t>
            </a:r>
          </a:p>
          <a:p>
            <a:r>
              <a:rPr lang="en-US" dirty="0" smtClean="0"/>
              <a:t>nebula we currently know of, behind the famous Helix Nebula. </a:t>
            </a:r>
          </a:p>
          <a:p>
            <a:endParaRPr lang="en-US" dirty="0"/>
          </a:p>
          <a:p>
            <a:r>
              <a:rPr lang="en-US" dirty="0" smtClean="0"/>
              <a:t>-The Dumbbell is estimated to only be roughly 15,000 years old, which may </a:t>
            </a:r>
          </a:p>
          <a:p>
            <a:r>
              <a:rPr lang="en-US" dirty="0" smtClean="0"/>
              <a:t>attribute to its brightness.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m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4800600" cy="3577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9436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http://www.astrocruise.com/milky_way/m27.htm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GOALS, EQUIPMENT, ETC.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goal? To compare the “Hubble” palette and the “European” palette, and see if there were any definite nuances and main differences other than just color. </a:t>
            </a:r>
          </a:p>
          <a:p>
            <a:endParaRPr lang="en-US" dirty="0" smtClean="0"/>
          </a:p>
          <a:p>
            <a:r>
              <a:rPr lang="en-US" dirty="0" smtClean="0"/>
              <a:t>Equipment- </a:t>
            </a:r>
          </a:p>
          <a:p>
            <a:r>
              <a:rPr lang="en-US" dirty="0" smtClean="0"/>
              <a:t>20 inch </a:t>
            </a:r>
            <a:r>
              <a:rPr lang="en-US" dirty="0" err="1" smtClean="0"/>
              <a:t>Planewave</a:t>
            </a:r>
            <a:r>
              <a:rPr lang="en-US" dirty="0" smtClean="0"/>
              <a:t> </a:t>
            </a:r>
            <a:r>
              <a:rPr lang="en-US" dirty="0" err="1" smtClean="0"/>
              <a:t>Cassegrain</a:t>
            </a:r>
            <a:r>
              <a:rPr lang="en-US" dirty="0" smtClean="0"/>
              <a:t> with an STL 1001-E CCD. </a:t>
            </a:r>
            <a:br>
              <a:rPr lang="en-US" dirty="0" smtClean="0"/>
            </a:br>
            <a:r>
              <a:rPr lang="en-US" dirty="0" smtClean="0"/>
              <a:t>Using the software, “The Sky 6” as well as “</a:t>
            </a:r>
            <a:r>
              <a:rPr lang="en-US" dirty="0" err="1" smtClean="0"/>
              <a:t>CCDSoft</a:t>
            </a:r>
            <a:r>
              <a:rPr lang="en-US" dirty="0" smtClean="0"/>
              <a:t>”. </a:t>
            </a:r>
          </a:p>
          <a:p>
            <a:endParaRPr lang="en-US" dirty="0" smtClean="0"/>
          </a:p>
          <a:p>
            <a:r>
              <a:rPr lang="en-US" dirty="0" smtClean="0"/>
              <a:t>60 frames of actual data, at 3 minute exposures for each one. </a:t>
            </a:r>
            <a:br>
              <a:rPr lang="en-US" dirty="0" smtClean="0"/>
            </a:br>
            <a:r>
              <a:rPr lang="en-US" dirty="0" smtClean="0"/>
              <a:t>(20 H-alpha, 20 S-ii, 20 O-iii) </a:t>
            </a:r>
          </a:p>
          <a:p>
            <a:endParaRPr lang="en-US" dirty="0" smtClean="0"/>
          </a:p>
          <a:p>
            <a:r>
              <a:rPr lang="en-US" dirty="0" smtClean="0"/>
              <a:t>About 3 hours of actual data, and 4-5 hours of work. </a:t>
            </a:r>
            <a:br>
              <a:rPr lang="en-US" dirty="0" smtClean="0"/>
            </a:br>
            <a:r>
              <a:rPr lang="en-US" dirty="0" smtClean="0"/>
              <a:t>(fortunately accomplished in one night)</a:t>
            </a:r>
          </a:p>
          <a:p>
            <a:endParaRPr lang="en-US" dirty="0" smtClean="0"/>
          </a:p>
          <a:p>
            <a:r>
              <a:rPr lang="en-US" dirty="0" smtClean="0"/>
              <a:t>Processed using </a:t>
            </a:r>
            <a:r>
              <a:rPr lang="en-US" dirty="0" err="1" smtClean="0"/>
              <a:t>CCDSoft</a:t>
            </a:r>
            <a:r>
              <a:rPr lang="en-US" dirty="0" smtClean="0"/>
              <a:t> and Photoshop.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results? Confusion.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1).png"/>
          <p:cNvPicPr>
            <a:picLocks noChangeAspect="1"/>
          </p:cNvPicPr>
          <p:nvPr/>
        </p:nvPicPr>
        <p:blipFill>
          <a:blip r:embed="rId2" cstate="print"/>
          <a:srcRect r="36667" b="692"/>
          <a:stretch>
            <a:fillRect/>
          </a:stretch>
        </p:blipFill>
        <p:spPr>
          <a:xfrm>
            <a:off x="762000" y="6016"/>
            <a:ext cx="7772400" cy="68519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INTERNET QUEST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rigorous </a:t>
            </a:r>
            <a:r>
              <a:rPr lang="en-US" dirty="0" err="1" smtClean="0"/>
              <a:t>Googling</a:t>
            </a:r>
            <a:r>
              <a:rPr lang="en-US" dirty="0" smtClean="0"/>
              <a:t>, I discovered that both H-Alpha and S-ii were emitting at almost the exact same intensity, H-alpha being just a hair brighter.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also learned the There are NOT two main palettes for narrow band imaging. It’s more similar to five or six.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Naming palettes- </a:t>
            </a:r>
            <a:br>
              <a:rPr lang="en-US" dirty="0" smtClean="0"/>
            </a:br>
            <a:r>
              <a:rPr lang="en-US" dirty="0" smtClean="0"/>
              <a:t>Red- (The red channel)</a:t>
            </a:r>
          </a:p>
          <a:p>
            <a:r>
              <a:rPr lang="en-US" dirty="0" smtClean="0"/>
              <a:t>Green- (The green channel)</a:t>
            </a:r>
            <a:br>
              <a:rPr lang="en-US" dirty="0" smtClean="0"/>
            </a:br>
            <a:r>
              <a:rPr lang="en-US" dirty="0" smtClean="0"/>
              <a:t>Blue- (The blue channel)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first letter of each filter creates your designation. Hubble colors use a palette known as SHO, while the European palette is known as HSO. </a:t>
            </a:r>
          </a:p>
          <a:p>
            <a:endParaRPr lang="en-US" dirty="0"/>
          </a:p>
          <a:p>
            <a:r>
              <a:rPr lang="en-US" dirty="0" smtClean="0"/>
              <a:t>HOWEVER there are two other very commonly used schemes, known as HOO (or HSS) and HOS. This sparked an obsession.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 Final JPEG.jpg"/>
          <p:cNvPicPr>
            <a:picLocks noChangeAspect="1"/>
          </p:cNvPicPr>
          <p:nvPr/>
        </p:nvPicPr>
        <p:blipFill>
          <a:blip r:embed="rId2" cstate="print"/>
          <a:srcRect t="17777"/>
          <a:stretch>
            <a:fillRect/>
          </a:stretch>
        </p:blipFill>
        <p:spPr>
          <a:xfrm>
            <a:off x="1143000" y="1219200"/>
            <a:ext cx="6858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81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EUROPEAN PALETTE (HSO)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O Final jpeg.jpg"/>
          <p:cNvPicPr>
            <a:picLocks noChangeAspect="1"/>
          </p:cNvPicPr>
          <p:nvPr/>
        </p:nvPicPr>
        <p:blipFill>
          <a:blip r:embed="rId2" cstate="print"/>
          <a:srcRect t="15556"/>
          <a:stretch>
            <a:fillRect/>
          </a:stretch>
        </p:blipFill>
        <p:spPr>
          <a:xfrm>
            <a:off x="1143000" y="1066800"/>
            <a:ext cx="6858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HOO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197</TotalTime>
  <Words>364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PALETTE COMPARISONS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PALETTE COMPARISONS</dc:title>
  <dc:creator>Bethany Faith</dc:creator>
  <cp:lastModifiedBy>Bethany Faith</cp:lastModifiedBy>
  <cp:revision>21</cp:revision>
  <dcterms:created xsi:type="dcterms:W3CDTF">2014-11-24T23:48:37Z</dcterms:created>
  <dcterms:modified xsi:type="dcterms:W3CDTF">2014-12-02T19:55:57Z</dcterms:modified>
</cp:coreProperties>
</file>