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66" r:id="rId20"/>
    <p:sldId id="267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4" autoAdjust="0"/>
  </p:normalViewPr>
  <p:slideViewPr>
    <p:cSldViewPr>
      <p:cViewPr>
        <p:scale>
          <a:sx n="60" d="100"/>
          <a:sy n="60" d="100"/>
        </p:scale>
        <p:origin x="-792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E9A67-0121-4F7E-A097-DAC1BBEC9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82559-4775-4471-8627-4182A501D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9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64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20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1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2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dark-frame subtraction is a way to minimize image noise for pictures taken with long exposure times.  </a:t>
            </a:r>
          </a:p>
          <a:p>
            <a:r>
              <a:rPr lang="en-US" dirty="0" smtClean="0"/>
              <a:t>Used to reduce  fixed-pattern noise from the CCD, dead or hot pixels. </a:t>
            </a:r>
          </a:p>
          <a:p>
            <a:r>
              <a:rPr lang="en-US" dirty="0" smtClean="0"/>
              <a:t>picture with the shutter closed.</a:t>
            </a:r>
          </a:p>
          <a:p>
            <a:r>
              <a:rPr lang="en-US" dirty="0" smtClean="0"/>
              <a:t>A dark frame is an image captured with the CCD in the dark, essentially just an image of noise in an image sensor. </a:t>
            </a:r>
          </a:p>
          <a:p>
            <a:r>
              <a:rPr lang="en-US" dirty="0" smtClean="0"/>
              <a:t>It can then be subtracted from subsequent images to correct for fixed-pattern noise such as that caused by dark current. </a:t>
            </a:r>
          </a:p>
          <a:p>
            <a:endParaRPr lang="en-US" dirty="0"/>
          </a:p>
          <a:p>
            <a:r>
              <a:rPr lang="en-US" dirty="0" err="1" smtClean="0"/>
              <a:t>Flatfielding</a:t>
            </a:r>
            <a:r>
              <a:rPr lang="en-US" dirty="0" smtClean="0"/>
              <a:t> is a technique used to remove artifacts from 2-D images that are caused by distortions in the optical path. 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used an Auto Adaptive Weighted Average as a combination routine used to further </a:t>
            </a:r>
            <a:r>
              <a:rPr lang="en-US" baseline="0" smtClean="0"/>
              <a:t>reduce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2559-4775-4471-8627-4182A501D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4BDB50-65D4-42C2-BBE9-BC741CB7EFF7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7DB8BF-DC82-4544-BFDC-9F6D198A71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licoJack\Dropbox\final\presentation\m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77166" y="152400"/>
            <a:ext cx="4938531" cy="63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M81 – </a:t>
            </a:r>
            <a:r>
              <a:rPr lang="en-US" sz="4000" dirty="0" err="1" smtClean="0"/>
              <a:t>Bode’s</a:t>
            </a:r>
            <a:r>
              <a:rPr lang="en-US" sz="4000" dirty="0" smtClean="0"/>
              <a:t> galaxy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M82 – Cigar Galaxy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4800" y="35814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ASTR2401\final\presentation\images\Midd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0400" y="304165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98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Rotate and combine images to form 1 image</a:t>
            </a:r>
          </a:p>
          <a:p>
            <a:r>
              <a:rPr lang="en-US" dirty="0" smtClean="0"/>
              <a:t>Make minor adjustments to color for a matching background.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2" descr="J:\ASTR2401\final\presentation\images\M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1" y="3041649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:\ASTR2401\final\presentation\images\M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9800" y="3041649"/>
            <a:ext cx="2667000" cy="26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5 -0.1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32917 -0.16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</a:t>
            </a:r>
            <a:endParaRPr lang="en-US" dirty="0"/>
          </a:p>
        </p:txBody>
      </p:sp>
      <p:pic>
        <p:nvPicPr>
          <p:cNvPr id="1026" name="Picture 2" descr="K:\oopsies\Sa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</a:t>
            </a:r>
            <a:endParaRPr lang="en-US" dirty="0"/>
          </a:p>
        </p:txBody>
      </p:sp>
      <p:pic>
        <p:nvPicPr>
          <p:cNvPr id="2050" name="Picture 2" descr="K:\oopsies\s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1"/>
            <a:ext cx="5029199" cy="50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3074" name="Picture 2" descr="K:\oopsies\sa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81001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Satellites</a:t>
            </a:r>
          </a:p>
        </p:txBody>
      </p:sp>
      <p:pic>
        <p:nvPicPr>
          <p:cNvPr id="4098" name="Picture 2" descr="K:\oopsies\sa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Satellites</a:t>
            </a:r>
          </a:p>
        </p:txBody>
      </p:sp>
      <p:pic>
        <p:nvPicPr>
          <p:cNvPr id="5122" name="Picture 2" descr="K:\oopsies\sa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Satellites</a:t>
            </a:r>
          </a:p>
        </p:txBody>
      </p:sp>
      <p:pic>
        <p:nvPicPr>
          <p:cNvPr id="6146" name="Picture 2" descr="K:\oopsies\sa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Satellites</a:t>
            </a:r>
          </a:p>
        </p:txBody>
      </p:sp>
      <p:pic>
        <p:nvPicPr>
          <p:cNvPr id="7170" name="Picture 2" descr="K:\oopsies\sat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791200"/>
            <a:ext cx="8183562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Final image</a:t>
            </a:r>
            <a:endParaRPr lang="en-US" dirty="0"/>
          </a:p>
        </p:txBody>
      </p:sp>
      <p:pic>
        <p:nvPicPr>
          <p:cNvPr id="1026" name="Picture 2" descr="J:\ASTR2401\final\presentation\images\s_Final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0563" y="-922363"/>
            <a:ext cx="5465714" cy="80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226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[1] - K. G. Jones (1991). </a:t>
            </a:r>
            <a:r>
              <a:rPr lang="en-US" dirty="0" err="1"/>
              <a:t>Messier's</a:t>
            </a:r>
            <a:r>
              <a:rPr lang="en-US" dirty="0"/>
              <a:t> Nebulae and Star Clusters (2nd ed.). Cambridge University Press. ISBN 0-521-37079-5.</a:t>
            </a:r>
          </a:p>
          <a:p>
            <a:r>
              <a:rPr lang="en-US" dirty="0"/>
              <a:t>[2] - S. J. O'Meara (1998). The Messier Objects. Cambridge University Press. ISBN 0-521-55332-6.</a:t>
            </a:r>
          </a:p>
          <a:p>
            <a:r>
              <a:rPr lang="en-US" dirty="0"/>
              <a:t>[3] - N. Devereux, H. Ford, Z. </a:t>
            </a:r>
            <a:r>
              <a:rPr lang="en-US" dirty="0" err="1"/>
              <a:t>Tsvetanov</a:t>
            </a:r>
            <a:r>
              <a:rPr lang="en-US" dirty="0"/>
              <a:t>, and J. </a:t>
            </a:r>
            <a:r>
              <a:rPr lang="en-US" dirty="0" err="1"/>
              <a:t>Jocoby</a:t>
            </a:r>
            <a:r>
              <a:rPr lang="en-US" dirty="0"/>
              <a:t> (2003). "STIS Spectroscopy of the Central 10 Parsecs of M81: Evidence for a Massive Black Hole". Astronomical Journal 125 (3): 1226–1235. Bibcode:2003AJ....125.1226D. doi:10.1086/367595</a:t>
            </a:r>
          </a:p>
          <a:p>
            <a:r>
              <a:rPr lang="en-US" dirty="0"/>
              <a:t>[4] - Barker, S.; de </a:t>
            </a:r>
            <a:r>
              <a:rPr lang="en-US" dirty="0" err="1"/>
              <a:t>Grijs</a:t>
            </a:r>
            <a:r>
              <a:rPr lang="en-US" dirty="0"/>
              <a:t>, R.; </a:t>
            </a:r>
            <a:r>
              <a:rPr lang="en-US" dirty="0" err="1"/>
              <a:t>Cerviño</a:t>
            </a:r>
            <a:r>
              <a:rPr lang="en-US" dirty="0"/>
              <a:t>, M. (2008). "Star cluster versus field star formation in the nucleus of the prototype starburst galaxy M 82". Astronomy and Astrophysics 484 (3): 711–720. arXiv:0804.1913. Bibcode:2008A&amp;A...484..711B. doi:10.1051/0004-6361:200809653.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 2401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Target selection</a:t>
            </a:r>
          </a:p>
          <a:p>
            <a:r>
              <a:rPr lang="en-US" dirty="0" smtClean="0"/>
              <a:t>Object information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Image calibration</a:t>
            </a:r>
          </a:p>
          <a:p>
            <a:r>
              <a:rPr lang="en-US" dirty="0" smtClean="0"/>
              <a:t>Processing</a:t>
            </a:r>
          </a:p>
          <a:p>
            <a:r>
              <a:rPr lang="en-US" dirty="0" err="1" smtClean="0"/>
              <a:t>Mosaicing</a:t>
            </a:r>
            <a:endParaRPr lang="en-US" dirty="0" smtClean="0"/>
          </a:p>
          <a:p>
            <a:r>
              <a:rPr lang="en-US" dirty="0" smtClean="0"/>
              <a:t>Perils of Astrophotography</a:t>
            </a:r>
          </a:p>
          <a:p>
            <a:r>
              <a:rPr lang="en-US" dirty="0" smtClean="0"/>
              <a:t>Final image</a:t>
            </a:r>
          </a:p>
          <a:p>
            <a:r>
              <a:rPr lang="en-US" dirty="0" smtClean="0"/>
              <a:t>References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(images)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M81 - This image combines data from the Hubble Space Telescope, the Spitzer Space Telescope, and the Galaxy Evolution Explorer (GALEX) missions. The GALEX ultraviolet data were from the far-UV portion of the spectrum (135 to 175 nanometers). The Spitzer infrared data were taken with the IRAC 4 detector (8 microns). The Hubble data were taken at the blue portion of the spectrum.</a:t>
            </a:r>
          </a:p>
          <a:p>
            <a:endParaRPr lang="en-US" dirty="0"/>
          </a:p>
          <a:p>
            <a:r>
              <a:rPr lang="en-US" dirty="0"/>
              <a:t>M82 - the Cigar galaxy . Exposure: 30 sec (B) , 25 sec (V), 120 sec (H alpha) dithering two frames for each color. The long streamers moving away from the nucleus are now believed to be caused by the </a:t>
            </a:r>
            <a:r>
              <a:rPr lang="en-US" dirty="0" err="1"/>
              <a:t>Superwind</a:t>
            </a:r>
            <a:r>
              <a:rPr lang="en-US" dirty="0"/>
              <a:t> effect. Photo from Astronomy Picture of the Day, April 4, 2000, from FOCAS Subaru 8.3 meter Telescope, NAOJ.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362200"/>
            <a:ext cx="8183880" cy="2356104"/>
          </a:xfrm>
        </p:spPr>
        <p:txBody>
          <a:bodyPr/>
          <a:lstStyle/>
          <a:p>
            <a:r>
              <a:rPr lang="en-US" dirty="0" smtClean="0"/>
              <a:t>To capture color images of an object or objects that required mosaic work to form the final image.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M81/82?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0"/>
            <a:ext cx="8183880" cy="3346704"/>
          </a:xfrm>
        </p:spPr>
        <p:txBody>
          <a:bodyPr/>
          <a:lstStyle/>
          <a:p>
            <a:r>
              <a:rPr lang="en-US" dirty="0" smtClean="0"/>
              <a:t>M81 and M82 lie far enough apart that the 20” cannot capture both in a single frame, and the frames for each galaxy would not overlap at any point, presenting not only the challenge of forming the mosaic, but in taking the images in such a way as to form an overlap.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Known as </a:t>
            </a:r>
            <a:r>
              <a:rPr lang="en-US" dirty="0" err="1" smtClean="0"/>
              <a:t>Bode’s</a:t>
            </a:r>
            <a:r>
              <a:rPr lang="en-US" dirty="0" smtClean="0"/>
              <a:t> galaxy after </a:t>
            </a:r>
            <a:r>
              <a:rPr lang="en-US" dirty="0"/>
              <a:t>its discoverer Johann </a:t>
            </a:r>
            <a:r>
              <a:rPr lang="en-US" dirty="0" err="1"/>
              <a:t>Elert</a:t>
            </a:r>
            <a:r>
              <a:rPr lang="en-US" dirty="0"/>
              <a:t> </a:t>
            </a:r>
            <a:r>
              <a:rPr lang="en-US" dirty="0" smtClean="0"/>
              <a:t>Bode</a:t>
            </a:r>
            <a:r>
              <a:rPr lang="en-US" sz="1400" baseline="100000" dirty="0" smtClean="0"/>
              <a:t>[1]</a:t>
            </a:r>
          </a:p>
          <a:p>
            <a:r>
              <a:rPr lang="en-US" dirty="0" smtClean="0"/>
              <a:t>Discovered in 1774</a:t>
            </a:r>
            <a:r>
              <a:rPr lang="en-US" sz="1400" baseline="100000" dirty="0" smtClean="0"/>
              <a:t>[1]</a:t>
            </a:r>
          </a:p>
          <a:p>
            <a:r>
              <a:rPr lang="en-US" dirty="0" smtClean="0"/>
              <a:t>Located in </a:t>
            </a:r>
            <a:r>
              <a:rPr lang="en-US" dirty="0" err="1" smtClean="0"/>
              <a:t>Ursa</a:t>
            </a:r>
            <a:r>
              <a:rPr lang="en-US" dirty="0" smtClean="0"/>
              <a:t> Major</a:t>
            </a:r>
          </a:p>
          <a:p>
            <a:r>
              <a:rPr lang="en-US" dirty="0" smtClean="0"/>
              <a:t>12 million light-years away</a:t>
            </a:r>
            <a:r>
              <a:rPr lang="en-US" sz="1400" baseline="100000" dirty="0" smtClean="0"/>
              <a:t>[2]</a:t>
            </a:r>
          </a:p>
          <a:p>
            <a:r>
              <a:rPr lang="en-US" dirty="0" smtClean="0"/>
              <a:t>Contains 70 million solar mass black hole</a:t>
            </a:r>
            <a:r>
              <a:rPr lang="en-US" sz="1400" baseline="100000" dirty="0" smtClean="0"/>
              <a:t>[3]</a:t>
            </a:r>
          </a:p>
          <a:p>
            <a:r>
              <a:rPr lang="en-US" dirty="0" smtClean="0"/>
              <a:t>Burst of star formation in the spiral arms due to gravitational interaction with M82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3499104"/>
          </a:xfrm>
        </p:spPr>
        <p:txBody>
          <a:bodyPr>
            <a:normAutofit/>
          </a:bodyPr>
          <a:lstStyle/>
          <a:p>
            <a:r>
              <a:rPr lang="en-US" dirty="0" smtClean="0"/>
              <a:t>Known as the Cigar galaxy due to its shape.</a:t>
            </a:r>
          </a:p>
          <a:p>
            <a:r>
              <a:rPr lang="en-US" dirty="0" smtClean="0"/>
              <a:t>Edge-on spiral galaxy (approx. 80°).</a:t>
            </a:r>
            <a:r>
              <a:rPr lang="en-US" sz="1400" baseline="100000" dirty="0" smtClean="0"/>
              <a:t>[4]</a:t>
            </a:r>
          </a:p>
          <a:p>
            <a:r>
              <a:rPr lang="en-US" dirty="0" smtClean="0"/>
              <a:t>Gravitationally interacting with M81, causing a large amount of star formation.</a:t>
            </a:r>
            <a:r>
              <a:rPr lang="en-US" sz="1400" baseline="100000" dirty="0" smtClean="0"/>
              <a:t>[4]</a:t>
            </a:r>
          </a:p>
          <a:p>
            <a:r>
              <a:rPr lang="en-US" dirty="0" smtClean="0"/>
              <a:t>Distorted due to this interaction.</a:t>
            </a:r>
            <a:r>
              <a:rPr lang="en-US" sz="1400" baseline="100000" dirty="0" smtClean="0"/>
              <a:t>[</a:t>
            </a:r>
            <a:r>
              <a:rPr lang="en-US" sz="1400" baseline="100000" dirty="0"/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6858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</a:t>
            </a:r>
            <a:r>
              <a:rPr lang="en-US" dirty="0"/>
              <a:t>” </a:t>
            </a:r>
            <a:r>
              <a:rPr lang="en-US" dirty="0" err="1"/>
              <a:t>Planewave</a:t>
            </a:r>
            <a:r>
              <a:rPr lang="en-US" dirty="0"/>
              <a:t> </a:t>
            </a:r>
            <a:r>
              <a:rPr lang="en-US" dirty="0" err="1"/>
              <a:t>Cassegrain</a:t>
            </a:r>
            <a:r>
              <a:rPr lang="en-US" dirty="0"/>
              <a:t> </a:t>
            </a:r>
            <a:r>
              <a:rPr lang="en-US" dirty="0" smtClean="0"/>
              <a:t>f/6.8 Telescope</a:t>
            </a:r>
          </a:p>
          <a:p>
            <a:r>
              <a:rPr lang="en-US" dirty="0"/>
              <a:t>SBIG </a:t>
            </a:r>
            <a:r>
              <a:rPr lang="en-US" dirty="0" smtClean="0"/>
              <a:t>STL-1001XE CCD</a:t>
            </a:r>
          </a:p>
          <a:p>
            <a:r>
              <a:rPr lang="en-US" dirty="0"/>
              <a:t>2</a:t>
            </a:r>
            <a:r>
              <a:rPr lang="en-US" dirty="0" smtClean="0"/>
              <a:t>3x Red </a:t>
            </a:r>
            <a:r>
              <a:rPr lang="en-US" dirty="0"/>
              <a:t>3 minute exposures</a:t>
            </a:r>
          </a:p>
          <a:p>
            <a:r>
              <a:rPr lang="en-US" dirty="0"/>
              <a:t>2</a:t>
            </a:r>
            <a:r>
              <a:rPr lang="en-US" dirty="0" smtClean="0"/>
              <a:t>3x Blue 3 </a:t>
            </a:r>
            <a:r>
              <a:rPr lang="en-US" dirty="0"/>
              <a:t>minute exposures</a:t>
            </a:r>
          </a:p>
          <a:p>
            <a:r>
              <a:rPr lang="en-US" dirty="0"/>
              <a:t>2</a:t>
            </a:r>
            <a:r>
              <a:rPr lang="en-US" dirty="0" smtClean="0"/>
              <a:t>3x Green </a:t>
            </a:r>
            <a:r>
              <a:rPr lang="en-US" dirty="0"/>
              <a:t>3 minute exposures</a:t>
            </a:r>
          </a:p>
          <a:p>
            <a:r>
              <a:rPr lang="en-US" dirty="0"/>
              <a:t>2</a:t>
            </a:r>
            <a:r>
              <a:rPr lang="en-US" dirty="0" smtClean="0"/>
              <a:t>3x Clear </a:t>
            </a:r>
            <a:r>
              <a:rPr lang="en-US" dirty="0"/>
              <a:t>3 minute </a:t>
            </a:r>
            <a:r>
              <a:rPr lang="en-US" dirty="0" smtClean="0"/>
              <a:t>exposures</a:t>
            </a:r>
          </a:p>
          <a:p>
            <a:r>
              <a:rPr lang="en-US" dirty="0" smtClean="0"/>
              <a:t>10x 3 minute Dark frames</a:t>
            </a:r>
          </a:p>
          <a:p>
            <a:pPr lvl="1"/>
            <a:r>
              <a:rPr lang="en-US" dirty="0" smtClean="0"/>
              <a:t>5/night over two nights</a:t>
            </a:r>
          </a:p>
          <a:p>
            <a:r>
              <a:rPr lang="en-US" dirty="0" smtClean="0"/>
              <a:t>5.1 hours total data collection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3383280" cy="23652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Dark subtract</a:t>
            </a:r>
          </a:p>
          <a:p>
            <a:r>
              <a:rPr lang="en-US" dirty="0" err="1" smtClean="0"/>
              <a:t>Flatfielding</a:t>
            </a:r>
            <a:endParaRPr lang="en-US" dirty="0" smtClean="0"/>
          </a:p>
          <a:p>
            <a:r>
              <a:rPr lang="en-US" dirty="0" smtClean="0"/>
              <a:t>Align</a:t>
            </a:r>
          </a:p>
          <a:p>
            <a:r>
              <a:rPr lang="en-US" dirty="0" smtClean="0"/>
              <a:t>Combine</a:t>
            </a:r>
          </a:p>
          <a:p>
            <a:pPr lvl="1"/>
            <a:r>
              <a:rPr lang="en-US" dirty="0" smtClean="0"/>
              <a:t>Auto Adaptive Weighted Average</a:t>
            </a:r>
            <a:endParaRPr lang="en-US" dirty="0"/>
          </a:p>
        </p:txBody>
      </p:sp>
      <p:pic>
        <p:nvPicPr>
          <p:cNvPr id="2050" name="Picture 2" descr="C:\Users\CalicoJack\Desktop\final\Auto Adaptive\M81.cal.bef.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430581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468" y="492726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489600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20478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aintou\Desktop\Dropbox\final\presentation\B.M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saintou\Desktop\Dropbox\final\presentation\G.M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77386"/>
            <a:ext cx="1806677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saintou\Desktop\Dropbox\final\presentation\R.M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68564"/>
            <a:ext cx="1806677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saintou\Desktop\Dropbox\final\presentation\C.M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7387"/>
            <a:ext cx="1806677" cy="1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46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Color combination</a:t>
            </a:r>
          </a:p>
          <a:p>
            <a:pPr lvl="1"/>
            <a:r>
              <a:rPr lang="en-US" dirty="0" smtClean="0"/>
              <a:t>Each series combined separately</a:t>
            </a:r>
          </a:p>
          <a:p>
            <a:pPr lvl="2"/>
            <a:r>
              <a:rPr lang="en-US" dirty="0" smtClean="0"/>
              <a:t>M81, M82, and the middle stars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195" name="Picture 3" descr="J:\ASTR2401\final\presentation\images\M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86" y="6858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0.28611 -0.2275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5122 -0.21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0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8148E-6 L -0.18437 -0.2298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85185E-6 L -0.39305 -0.22523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4132 -0.71041 " pathEditMode="relative" ptsTypes="AA">
                                      <p:cBhvr>
                                        <p:cTn id="15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63107 0.01851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5" y="9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86545 0.01343 " pathEditMode="relative" rAng="0" ptsTypes="AA">
                                      <p:cBhvr>
                                        <p:cTn id="20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64" y="6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1.08211 0.01459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15" y="7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1.31545 0.00232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</TotalTime>
  <Words>751</Words>
  <Application>Microsoft Office PowerPoint</Application>
  <PresentationFormat>On-screen Show (4:3)</PresentationFormat>
  <Paragraphs>101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PowerPoint Presentation</vt:lpstr>
      <vt:lpstr>ASTR 2401</vt:lpstr>
      <vt:lpstr>Goal</vt:lpstr>
      <vt:lpstr>Why M81/82?</vt:lpstr>
      <vt:lpstr>M81</vt:lpstr>
      <vt:lpstr>M82</vt:lpstr>
      <vt:lpstr>Data Collection</vt:lpstr>
      <vt:lpstr>Calibration</vt:lpstr>
      <vt:lpstr>Processing</vt:lpstr>
      <vt:lpstr>Mosaic</vt:lpstr>
      <vt:lpstr>Satellites</vt:lpstr>
      <vt:lpstr>Satellites</vt:lpstr>
      <vt:lpstr>Plane</vt:lpstr>
      <vt:lpstr>Satellites</vt:lpstr>
      <vt:lpstr>Satellites</vt:lpstr>
      <vt:lpstr>Satellites</vt:lpstr>
      <vt:lpstr>Satellites</vt:lpstr>
      <vt:lpstr>Final image</vt:lpstr>
      <vt:lpstr>References</vt:lpstr>
      <vt:lpstr>References (images)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CalicoJack</dc:creator>
  <cp:lastModifiedBy>Saint-Ours, Christopher</cp:lastModifiedBy>
  <cp:revision>29</cp:revision>
  <cp:lastPrinted>2013-04-30T19:47:40Z</cp:lastPrinted>
  <dcterms:created xsi:type="dcterms:W3CDTF">2013-04-20T20:32:55Z</dcterms:created>
  <dcterms:modified xsi:type="dcterms:W3CDTF">2013-04-30T21:20:47Z</dcterms:modified>
</cp:coreProperties>
</file>