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71" r:id="rId6"/>
    <p:sldId id="261" r:id="rId7"/>
    <p:sldId id="262" r:id="rId8"/>
    <p:sldId id="267" r:id="rId9"/>
    <p:sldId id="268" r:id="rId10"/>
    <p:sldId id="266" r:id="rId11"/>
    <p:sldId id="269" r:id="rId12"/>
    <p:sldId id="263" r:id="rId13"/>
    <p:sldId id="270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11/30/12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ap120816.html" TargetMode="External"/><Relationship Id="rId4" Type="http://schemas.openxmlformats.org/officeDocument/2006/relationships/hyperlink" Target="http://www.noao.edu/image_gallery/html/im0834.html" TargetMode="External"/><Relationship Id="rId5" Type="http://schemas.openxmlformats.org/officeDocument/2006/relationships/hyperlink" Target="http://www.ancientstarlight.com/NGC6888Hub.html" TargetMode="External"/><Relationship Id="rId6" Type="http://schemas.openxmlformats.org/officeDocument/2006/relationships/hyperlink" Target="http://www.starrywonders.com/hacrescent.html" TargetMode="External"/><Relationship Id="rId7" Type="http://schemas.openxmlformats.org/officeDocument/2006/relationships/hyperlink" Target="http://www.bisque.com/help/CCDSoft/afxcore/image_reduction_command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f-astro.com/hubblep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Kevin Ryan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Narrowband Imaging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RC-</a:t>
            </a:r>
            <a:r>
              <a:rPr lang="en-US" dirty="0" err="1" smtClean="0"/>
              <a:t>Astro</a:t>
            </a:r>
            <a:endParaRPr lang="en-US" dirty="0" smtClean="0"/>
          </a:p>
          <a:p>
            <a:r>
              <a:rPr lang="en-US" dirty="0" smtClean="0"/>
              <a:t>Color Balance Tool</a:t>
            </a:r>
          </a:p>
          <a:p>
            <a:r>
              <a:rPr lang="en-US" dirty="0" smtClean="0"/>
              <a:t>Saturation and Hues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Photoshop Cont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252335"/>
            <a:ext cx="3839632" cy="2025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7600" y="3099934"/>
            <a:ext cx="3285067" cy="21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1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-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89" y="658258"/>
            <a:ext cx="2440236" cy="2440236"/>
          </a:xfrm>
          <a:prstGeom prst="rect">
            <a:avLst/>
          </a:prstGeom>
        </p:spPr>
      </p:pic>
      <p:pic>
        <p:nvPicPr>
          <p:cNvPr id="5" name="Picture 4" descr="Sulfur [II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2843" y="550843"/>
            <a:ext cx="2547651" cy="2547651"/>
          </a:xfrm>
          <a:prstGeom prst="rect">
            <a:avLst/>
          </a:prstGeom>
        </p:spPr>
      </p:pic>
      <p:pic>
        <p:nvPicPr>
          <p:cNvPr id="6" name="Picture 5" descr="Oxygen [III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5214" y="3467826"/>
            <a:ext cx="2712904" cy="2712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798" y="3098494"/>
            <a:ext cx="254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H-Alpha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7882" y="3098494"/>
            <a:ext cx="244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Sulfur [II]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5214" y="6180730"/>
            <a:ext cx="271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Oxygen [III]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798" y="4560983"/>
            <a:ext cx="3197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ESO Palette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132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8229600" cy="121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NGC 6888 Narrow Band ES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-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1486" y="539826"/>
            <a:ext cx="2349347" cy="2349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713" y="2889173"/>
            <a:ext cx="234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Sulfur [II]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Oxygen [III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8899" y="3602515"/>
            <a:ext cx="2349347" cy="2349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8899" y="5951862"/>
            <a:ext cx="234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Oxygen [III]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 descr="Sulfur [II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511" y="539826"/>
            <a:ext cx="2241934" cy="22419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8899" y="2889173"/>
            <a:ext cx="224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H-Alpha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713" y="3910988"/>
            <a:ext cx="373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Hubble  Palette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9724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GC 6888 Narrow Band Hubb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http://bf-astro.com/</a:t>
            </a:r>
            <a:r>
              <a:rPr lang="en-US" dirty="0" smtClean="0">
                <a:hlinkClick r:id="rId2"/>
              </a:rPr>
              <a:t>hubblep.htm</a:t>
            </a:r>
            <a:endParaRPr lang="en-US" dirty="0" smtClean="0"/>
          </a:p>
          <a:p>
            <a:r>
              <a:rPr lang="en-US" dirty="0">
                <a:hlinkClick r:id="rId3"/>
              </a:rPr>
              <a:t>http://apod.nasa.gov/apod/ap120816.</a:t>
            </a:r>
            <a:r>
              <a:rPr lang="en-US" dirty="0" smtClean="0">
                <a:hlinkClick r:id="rId3"/>
              </a:rPr>
              <a:t>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http://www.noao.edu/image_gallery/html/im0834.</a:t>
            </a:r>
            <a:r>
              <a:rPr lang="en-US" dirty="0" smtClean="0">
                <a:hlinkClick r:id="rId4"/>
              </a:rPr>
              <a:t>html</a:t>
            </a:r>
            <a:endParaRPr lang="en-US" dirty="0" smtClean="0"/>
          </a:p>
          <a:p>
            <a:r>
              <a:rPr lang="en-US" dirty="0">
                <a:hlinkClick r:id="rId5"/>
              </a:rPr>
              <a:t>http://www.ancientstarlight.com/</a:t>
            </a:r>
            <a:r>
              <a:rPr lang="en-US" dirty="0" smtClean="0">
                <a:hlinkClick r:id="rId5"/>
              </a:rPr>
              <a:t>NGC6888Hub.html</a:t>
            </a:r>
            <a:endParaRPr lang="en-US" dirty="0" smtClean="0"/>
          </a:p>
          <a:p>
            <a:r>
              <a:rPr lang="en-US" dirty="0">
                <a:hlinkClick r:id="rId6"/>
              </a:rPr>
              <a:t>http://www.starrywonders.com/</a:t>
            </a:r>
            <a:r>
              <a:rPr lang="en-US" dirty="0" smtClean="0">
                <a:hlinkClick r:id="rId6"/>
              </a:rPr>
              <a:t>hacrescent.html</a:t>
            </a:r>
            <a:endParaRPr lang="en-US" dirty="0" smtClean="0"/>
          </a:p>
          <a:p>
            <a:r>
              <a:rPr lang="en-US" dirty="0">
                <a:hlinkClick r:id="rId7"/>
              </a:rPr>
              <a:t>http://www.bisque.com/help/CCDSoft/afxcore/</a:t>
            </a:r>
            <a:r>
              <a:rPr lang="en-US" dirty="0" smtClean="0">
                <a:hlinkClick r:id="rId7"/>
              </a:rPr>
              <a:t>image_reduction_command.htm</a:t>
            </a:r>
            <a:endParaRPr lang="en-US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3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Narrowband imaging only works with an emission nebula, because the filters only show specific emission lines</a:t>
            </a:r>
          </a:p>
          <a:p>
            <a:r>
              <a:rPr lang="en-US" dirty="0" smtClean="0"/>
              <a:t>It had a bright enough guide star</a:t>
            </a:r>
          </a:p>
          <a:p>
            <a:r>
              <a:rPr lang="en-US" dirty="0" smtClean="0"/>
              <a:t>It makes for a great picture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NGC 6888?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9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 part of the constellation Cygnus</a:t>
            </a:r>
          </a:p>
          <a:p>
            <a:r>
              <a:rPr lang="en-US" dirty="0" smtClean="0"/>
              <a:t>It is about 5,000 light years away </a:t>
            </a:r>
          </a:p>
          <a:p>
            <a:r>
              <a:rPr lang="en-US" dirty="0" smtClean="0"/>
              <a:t>The central star, WR 136, is shedding it’s outer envelope in a strong stellar wind </a:t>
            </a:r>
          </a:p>
          <a:p>
            <a:r>
              <a:rPr lang="en-US" dirty="0"/>
              <a:t>The nebula’s complex structures are a result of this stellar wind interacting with materials ejecting from the star at an earlier stage </a:t>
            </a:r>
            <a:r>
              <a:rPr lang="en-US" dirty="0" smtClean="0"/>
              <a:t>in the star’s life </a:t>
            </a:r>
            <a:endParaRPr lang="en-US" dirty="0"/>
          </a:p>
          <a:p>
            <a:r>
              <a:rPr lang="en-US" dirty="0"/>
              <a:t>The central star is near the end of it’s stellar life </a:t>
            </a:r>
            <a:endParaRPr lang="en-US" dirty="0" smtClean="0"/>
          </a:p>
          <a:p>
            <a:r>
              <a:rPr lang="en-US" dirty="0" smtClean="0"/>
              <a:t>When this star goes supernova it is probable that it will eventually destroy this nebula 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Crescent Nebula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8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4233333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20</a:t>
            </a:r>
            <a:r>
              <a:rPr lang="en-US" dirty="0" smtClean="0"/>
              <a:t>” Cassegrain Telescope</a:t>
            </a:r>
          </a:p>
          <a:p>
            <a:r>
              <a:rPr lang="en-US" dirty="0" smtClean="0"/>
              <a:t>SBIG STL 1001E CCD</a:t>
            </a:r>
          </a:p>
          <a:p>
            <a:r>
              <a:rPr lang="en-US" dirty="0" smtClean="0"/>
              <a:t> H-Alpha, Sulfur [II], and Oxygen [III] filters</a:t>
            </a:r>
          </a:p>
          <a:p>
            <a:r>
              <a:rPr lang="en-US" dirty="0" smtClean="0"/>
              <a:t>Exposure length for all filters was 5 minutes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the Images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33" y="1354667"/>
            <a:ext cx="4182533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H-Alpha, Most Detail</a:t>
            </a:r>
          </a:p>
          <a:p>
            <a:r>
              <a:rPr lang="en-US" dirty="0"/>
              <a:t>12 Sulfur [II]</a:t>
            </a:r>
          </a:p>
          <a:p>
            <a:r>
              <a:rPr lang="en-US" dirty="0"/>
              <a:t>12 Oxygen [III] </a:t>
            </a:r>
          </a:p>
          <a:p>
            <a:r>
              <a:rPr lang="en-US" dirty="0"/>
              <a:t>Took the H-Alpha on a separate night because of time constraints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the Images Cont.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0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CCD Soft </a:t>
            </a:r>
          </a:p>
          <a:p>
            <a:r>
              <a:rPr lang="en-US" dirty="0" smtClean="0"/>
              <a:t>Master Dark </a:t>
            </a:r>
          </a:p>
          <a:p>
            <a:r>
              <a:rPr lang="en-US" dirty="0" smtClean="0"/>
              <a:t>Dark Subtraction </a:t>
            </a:r>
          </a:p>
          <a:p>
            <a:r>
              <a:rPr lang="en-US" dirty="0" smtClean="0"/>
              <a:t>Alignment </a:t>
            </a:r>
          </a:p>
          <a:p>
            <a:r>
              <a:rPr lang="en-US" dirty="0" smtClean="0"/>
              <a:t>Add and Median Combining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5731" y="3967030"/>
            <a:ext cx="4407767" cy="26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Utilizing levels and curves</a:t>
            </a:r>
          </a:p>
          <a:p>
            <a:r>
              <a:rPr lang="en-US" dirty="0" smtClean="0"/>
              <a:t>After this process I realized that the add combine had greater detail so I only used those for the rest of the processing.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Combining the different filters using color channels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Photoshop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4633" y="2987560"/>
            <a:ext cx="3213100" cy="204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566" y="3085513"/>
            <a:ext cx="3001433" cy="21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Sulfur [II] has a slightly longer wavelength than H-Alpha so it should be placed in the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channel </a:t>
            </a:r>
          </a:p>
          <a:p>
            <a:r>
              <a:rPr lang="en-US" dirty="0" smtClean="0"/>
              <a:t>Sulfur [II]=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</a:p>
          <a:p>
            <a:r>
              <a:rPr lang="en-US" dirty="0" smtClean="0"/>
              <a:t>H-Alpha=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</a:p>
          <a:p>
            <a:r>
              <a:rPr lang="en-US" dirty="0" smtClean="0"/>
              <a:t>Oxygen [III]= </a:t>
            </a:r>
            <a:r>
              <a:rPr lang="en-US" dirty="0" smtClean="0">
                <a:solidFill>
                  <a:srgbClr val="0070C0"/>
                </a:solidFill>
              </a:rPr>
              <a:t>Blue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Hubble Palette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Hydrogen appears as a red color when imaging and the H-Alpha filter shows how much Hydrogen is in a nebula</a:t>
            </a:r>
          </a:p>
          <a:p>
            <a:r>
              <a:rPr lang="en-US" dirty="0" smtClean="0"/>
              <a:t>It is truer to the image if you place H-Alpha in the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channel</a:t>
            </a:r>
          </a:p>
          <a:p>
            <a:r>
              <a:rPr lang="en-US" dirty="0" smtClean="0"/>
              <a:t>H-Alpha=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</a:p>
          <a:p>
            <a:r>
              <a:rPr lang="en-US" dirty="0" smtClean="0"/>
              <a:t>Sulfur [II]=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</a:p>
          <a:p>
            <a:r>
              <a:rPr lang="en-US" dirty="0" smtClean="0"/>
              <a:t>Oxygen [III]= </a:t>
            </a:r>
            <a:r>
              <a:rPr lang="en-US" dirty="0" smtClean="0">
                <a:solidFill>
                  <a:srgbClr val="0070C0"/>
                </a:solidFill>
              </a:rPr>
              <a:t>Blue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 Palette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9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165</TotalTime>
  <Words>444</Words>
  <Application>Microsoft Macintosh PowerPoint</Application>
  <PresentationFormat>On-screen Show (4:3)</PresentationFormat>
  <Paragraphs>76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Narrowband Imaging </vt:lpstr>
      <vt:lpstr>Why NGC 6888?</vt:lpstr>
      <vt:lpstr>About the Crescent Nebula </vt:lpstr>
      <vt:lpstr>Taking the Images </vt:lpstr>
      <vt:lpstr>Taking the Images Cont. </vt:lpstr>
      <vt:lpstr>Processing </vt:lpstr>
      <vt:lpstr>Photoshop</vt:lpstr>
      <vt:lpstr>Hubble Palette </vt:lpstr>
      <vt:lpstr>ESO Palette </vt:lpstr>
      <vt:lpstr>Photoshop Cont.</vt:lpstr>
      <vt:lpstr>PowerPoint Presentation</vt:lpstr>
      <vt:lpstr>PowerPoint Presentation</vt:lpstr>
      <vt:lpstr>PowerPoint Presentation</vt:lpstr>
      <vt:lpstr>PowerPoint Presentation</vt:lpstr>
      <vt:lpstr>Works Cited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Narrowband Imaging</dc:title>
  <dc:creator>kevin ryan</dc:creator>
  <cp:lastModifiedBy>kevin ryan</cp:lastModifiedBy>
  <cp:revision>16</cp:revision>
  <dcterms:created xsi:type="dcterms:W3CDTF">2012-11-22T17:59:56Z</dcterms:created>
  <dcterms:modified xsi:type="dcterms:W3CDTF">2012-11-30T14:48:03Z</dcterms:modified>
</cp:coreProperties>
</file>