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70" r:id="rId4"/>
    <p:sldId id="257" r:id="rId5"/>
    <p:sldId id="272" r:id="rId6"/>
    <p:sldId id="267" r:id="rId7"/>
    <p:sldId id="262" r:id="rId8"/>
    <p:sldId id="269" r:id="rId9"/>
    <p:sldId id="266" r:id="rId10"/>
    <p:sldId id="263" r:id="rId11"/>
    <p:sldId id="259" r:id="rId12"/>
    <p:sldId id="261" r:id="rId13"/>
    <p:sldId id="265" r:id="rId14"/>
    <p:sldId id="271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872" autoAdjust="0"/>
    <p:restoredTop sz="94660"/>
  </p:normalViewPr>
  <p:slideViewPr>
    <p:cSldViewPr>
      <p:cViewPr>
        <p:scale>
          <a:sx n="100" d="100"/>
          <a:sy n="100" d="100"/>
        </p:scale>
        <p:origin x="-109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5DC2E-26EF-4065-8615-83DBDD627793}" type="datetimeFigureOut">
              <a:rPr lang="en-US" smtClean="0"/>
              <a:pPr/>
              <a:t>5/7/2012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BBDF7-A7B3-42C0-AD57-C4C1B12BDE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5DC2E-26EF-4065-8615-83DBDD627793}" type="datetimeFigureOut">
              <a:rPr lang="en-US" smtClean="0"/>
              <a:pPr/>
              <a:t>5/7/2012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BBDF7-A7B3-42C0-AD57-C4C1B12BDE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5DC2E-26EF-4065-8615-83DBDD627793}" type="datetimeFigureOut">
              <a:rPr lang="en-US" smtClean="0"/>
              <a:pPr/>
              <a:t>5/7/2012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BBDF7-A7B3-42C0-AD57-C4C1B12BDE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5DC2E-26EF-4065-8615-83DBDD627793}" type="datetimeFigureOut">
              <a:rPr lang="en-US" smtClean="0"/>
              <a:pPr/>
              <a:t>5/7/2012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BBDF7-A7B3-42C0-AD57-C4C1B12BDE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5DC2E-26EF-4065-8615-83DBDD627793}" type="datetimeFigureOut">
              <a:rPr lang="en-US" smtClean="0"/>
              <a:pPr/>
              <a:t>5/7/2012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BBDF7-A7B3-42C0-AD57-C4C1B12BDE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5DC2E-26EF-4065-8615-83DBDD627793}" type="datetimeFigureOut">
              <a:rPr lang="en-US" smtClean="0"/>
              <a:pPr/>
              <a:t>5/7/2012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BBDF7-A7B3-42C0-AD57-C4C1B12BDE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5DC2E-26EF-4065-8615-83DBDD627793}" type="datetimeFigureOut">
              <a:rPr lang="en-US" smtClean="0"/>
              <a:pPr/>
              <a:t>5/7/2012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BBDF7-A7B3-42C0-AD57-C4C1B12BDE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5DC2E-26EF-4065-8615-83DBDD627793}" type="datetimeFigureOut">
              <a:rPr lang="en-US" smtClean="0"/>
              <a:pPr/>
              <a:t>5/7/2012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BBDF7-A7B3-42C0-AD57-C4C1B12BDE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5DC2E-26EF-4065-8615-83DBDD627793}" type="datetimeFigureOut">
              <a:rPr lang="en-US" smtClean="0"/>
              <a:pPr/>
              <a:t>5/7/2012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BBDF7-A7B3-42C0-AD57-C4C1B12BDE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5DC2E-26EF-4065-8615-83DBDD627793}" type="datetimeFigureOut">
              <a:rPr lang="en-US" smtClean="0"/>
              <a:pPr/>
              <a:t>5/7/2012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BBDF7-A7B3-42C0-AD57-C4C1B12BDE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5DC2E-26EF-4065-8615-83DBDD627793}" type="datetimeFigureOut">
              <a:rPr lang="en-US" smtClean="0"/>
              <a:pPr/>
              <a:t>5/7/2012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BBDF7-A7B3-42C0-AD57-C4C1B12BDE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95DC2E-26EF-4065-8615-83DBDD627793}" type="datetimeFigureOut">
              <a:rPr lang="en-US" smtClean="0"/>
              <a:pPr/>
              <a:t>5/7/2012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FBBDF7-A7B3-42C0-AD57-C4C1B12BDE7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Terry\Desktop\Clark\M101\Presentation\Final\Comp%201_2.mov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docstoc.com/docs/3644163/Tips-for-Processing-LRGB-and-HaRGB-Images-Getting-the-Color-Right" TargetMode="External"/><Relationship Id="rId3" Type="http://schemas.openxmlformats.org/officeDocument/2006/relationships/hyperlink" Target="http://blogs.discovermagazine.com/badastronomy/2011/08/25/astroalert-type-ia-supernova-in-m101/" TargetMode="External"/><Relationship Id="rId7" Type="http://schemas.openxmlformats.org/officeDocument/2006/relationships/hyperlink" Target="http://starizona.com/acb/ccd/software/ps_hargb.aspx" TargetMode="External"/><Relationship Id="rId2" Type="http://schemas.openxmlformats.org/officeDocument/2006/relationships/hyperlink" Target="http://messier.seds.org/m/m101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Messier_101" TargetMode="External"/><Relationship Id="rId5" Type="http://schemas.openxmlformats.org/officeDocument/2006/relationships/hyperlink" Target="http://ltscorpio.lamost.org/article/article_hargbprocessing/article_hargbprocessing.htm" TargetMode="External"/><Relationship Id="rId4" Type="http://schemas.openxmlformats.org/officeDocument/2006/relationships/hyperlink" Target="http://www.astr.ua.edu/gifimages/m101b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s-2006-10-a_cro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" y="0"/>
            <a:ext cx="9140762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9600" y="381001"/>
            <a:ext cx="457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bg1">
                    <a:lumMod val="95000"/>
                  </a:schemeClr>
                </a:solidFill>
                <a:latin typeface="Adobe Garamond Pro" pitchFamily="18" charset="0"/>
              </a:rPr>
              <a:t>M</a:t>
            </a:r>
            <a:r>
              <a:rPr lang="en-US" sz="4400" dirty="0" smtClean="0">
                <a:solidFill>
                  <a:schemeClr val="bg1">
                    <a:lumMod val="95000"/>
                  </a:schemeClr>
                </a:solidFill>
                <a:latin typeface="Adobe Garamond Pro" pitchFamily="18" charset="0"/>
              </a:rPr>
              <a:t>101</a:t>
            </a:r>
            <a:endParaRPr lang="en-US" sz="3600" dirty="0" smtClean="0">
              <a:solidFill>
                <a:schemeClr val="bg1">
                  <a:lumMod val="95000"/>
                </a:schemeClr>
              </a:solidFill>
              <a:latin typeface="Adobe Garamond Pro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0600" y="990600"/>
            <a:ext cx="24769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prstClr val="white">
                    <a:lumMod val="95000"/>
                  </a:prstClr>
                </a:solidFill>
                <a:latin typeface="Adobe Garamond Pro" pitchFamily="18" charset="0"/>
              </a:rPr>
              <a:t>the pinwheel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229600" y="6248400"/>
            <a:ext cx="801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prstClr val="white">
                    <a:lumMod val="95000"/>
                  </a:prstClr>
                </a:solidFill>
                <a:latin typeface="Adobe Garamond Pro" pitchFamily="18" charset="0"/>
              </a:rPr>
              <a:t>hubble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ina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239000" y="228600"/>
            <a:ext cx="1246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Garamond" pitchFamily="18" charset="0"/>
              </a:rPr>
              <a:t>Final Image</a:t>
            </a:r>
            <a:endParaRPr lang="en-US" dirty="0">
              <a:solidFill>
                <a:schemeClr val="bg1"/>
              </a:solidFill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erry\Desktop\Clark\M101\Presentation\DeStarr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2590800"/>
            <a:ext cx="3121025" cy="3121025"/>
          </a:xfrm>
          <a:prstGeom prst="rect">
            <a:avLst/>
          </a:prstGeom>
          <a:noFill/>
        </p:spPr>
      </p:pic>
      <p:pic>
        <p:nvPicPr>
          <p:cNvPr id="2051" name="Picture 3" descr="C:\Users\Terry\Desktop\Clark\M101\Presentation\Starfiel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2590800"/>
            <a:ext cx="3121025" cy="3121025"/>
          </a:xfrm>
          <a:prstGeom prst="rect">
            <a:avLst/>
          </a:prstGeom>
          <a:noFill/>
        </p:spPr>
      </p:pic>
      <p:pic>
        <p:nvPicPr>
          <p:cNvPr id="2052" name="Picture 4" descr="C:\Users\Terry\Desktop\Clark\M101\Try_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2590800"/>
            <a:ext cx="3121025" cy="312102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524000" y="381000"/>
            <a:ext cx="617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bg1">
                    <a:lumMod val="95000"/>
                  </a:schemeClr>
                </a:solidFill>
                <a:latin typeface="Adobe Garamond Pro" pitchFamily="18" charset="0"/>
              </a:rPr>
              <a:t>Separating Elements</a:t>
            </a:r>
            <a:endParaRPr lang="en-US" sz="3600" dirty="0" smtClean="0">
              <a:solidFill>
                <a:schemeClr val="bg1">
                  <a:lumMod val="95000"/>
                </a:schemeClr>
              </a:solidFill>
              <a:latin typeface="Adobe Garamond Pro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38600" y="2209800"/>
            <a:ext cx="1075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Garamond" pitchFamily="18" charset="0"/>
              </a:rPr>
              <a:t>original</a:t>
            </a:r>
            <a:endParaRPr lang="en-US" sz="2400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62800" y="2209800"/>
            <a:ext cx="9185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Garamond" pitchFamily="18" charset="0"/>
              </a:rPr>
              <a:t>galaxy</a:t>
            </a:r>
            <a:endParaRPr lang="en-US" sz="2400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66800" y="2209800"/>
            <a:ext cx="7264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Garamond" pitchFamily="18" charset="0"/>
              </a:rPr>
              <a:t>stars</a:t>
            </a:r>
            <a:endParaRPr lang="en-US" sz="2400" dirty="0">
              <a:solidFill>
                <a:schemeClr val="bg1"/>
              </a:solidFill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-0.33334 3.33333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7.40741E-7 L 0.32934 -7.40741E-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E_Screen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mp 1_2.mo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Garamond" pitchFamily="18" charset="0"/>
              </a:rPr>
              <a:t>Sources</a:t>
            </a:r>
            <a:endParaRPr lang="en-US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676400"/>
            <a:ext cx="8382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Garamond" pitchFamily="18" charset="0"/>
                <a:hlinkClick r:id="rId2"/>
              </a:rPr>
              <a:t>http://messier.seds.org/m/m101.html</a:t>
            </a:r>
            <a:endParaRPr lang="en-US" dirty="0" smtClean="0">
              <a:solidFill>
                <a:schemeClr val="bg1">
                  <a:lumMod val="95000"/>
                </a:schemeClr>
              </a:solidFill>
              <a:latin typeface="Garamond" pitchFamily="18" charset="0"/>
            </a:endParaRPr>
          </a:p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Garamond" pitchFamily="18" charset="0"/>
                <a:hlinkClick r:id="rId3"/>
              </a:rPr>
              <a:t>http://blogs.discovermagazine.com/badastronomy/2011/08/25/astroalert-type-ia-supernova-in-m101/</a:t>
            </a:r>
            <a:endParaRPr lang="en-US" dirty="0" smtClean="0">
              <a:solidFill>
                <a:schemeClr val="bg1">
                  <a:lumMod val="95000"/>
                </a:schemeClr>
              </a:solidFill>
              <a:latin typeface="Garamond" pitchFamily="18" charset="0"/>
            </a:endParaRPr>
          </a:p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Garamond" pitchFamily="18" charset="0"/>
                <a:hlinkClick r:id="rId4"/>
              </a:rPr>
              <a:t>http://www.astr.ua.edu/gifimages/m101b.html</a:t>
            </a:r>
            <a:endParaRPr lang="en-US" dirty="0" smtClean="0">
              <a:solidFill>
                <a:schemeClr val="bg1">
                  <a:lumMod val="95000"/>
                </a:schemeClr>
              </a:solidFill>
              <a:latin typeface="Garamond" pitchFamily="18" charset="0"/>
            </a:endParaRPr>
          </a:p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Garamond" pitchFamily="18" charset="0"/>
                <a:hlinkClick r:id="rId5"/>
              </a:rPr>
              <a:t>http://ltscorpio.lamost.org/article/article_hargbprocessing/article_hargbprocessing.htm</a:t>
            </a:r>
            <a:endParaRPr lang="en-US" dirty="0" smtClean="0">
              <a:solidFill>
                <a:schemeClr val="bg1">
                  <a:lumMod val="95000"/>
                </a:schemeClr>
              </a:solidFill>
              <a:latin typeface="Garamond" pitchFamily="18" charset="0"/>
            </a:endParaRPr>
          </a:p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Garamond" pitchFamily="18" charset="0"/>
                <a:hlinkClick r:id="rId6"/>
              </a:rPr>
              <a:t>http://en.wikipedia.org/wiki/Messier_101</a:t>
            </a:r>
            <a:endParaRPr lang="en-US" dirty="0" smtClean="0">
              <a:solidFill>
                <a:schemeClr val="bg1">
                  <a:lumMod val="95000"/>
                </a:schemeClr>
              </a:solidFill>
              <a:latin typeface="Garamond" pitchFamily="18" charset="0"/>
            </a:endParaRPr>
          </a:p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Garamond" pitchFamily="18" charset="0"/>
                <a:hlinkClick r:id="rId7"/>
              </a:rPr>
              <a:t>http://starizona.com/acb/ccd/software/ps_hargb.aspx</a:t>
            </a:r>
            <a:endParaRPr lang="en-US" dirty="0" smtClean="0">
              <a:solidFill>
                <a:schemeClr val="bg1">
                  <a:lumMod val="95000"/>
                </a:schemeClr>
              </a:solidFill>
              <a:latin typeface="Garamond" pitchFamily="18" charset="0"/>
            </a:endParaRPr>
          </a:p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Garamond" pitchFamily="18" charset="0"/>
                <a:hlinkClick r:id="rId8"/>
              </a:rPr>
              <a:t>http://www.docstoc.com/docs/3644163/Tips-for-Processing-LRGB-and-HaRGB-Images-Getting-the-Color-Right</a:t>
            </a:r>
            <a:endParaRPr lang="en-US" dirty="0" smtClean="0">
              <a:solidFill>
                <a:schemeClr val="bg1">
                  <a:lumMod val="95000"/>
                </a:schemeClr>
              </a:solidFill>
              <a:latin typeface="Garamond" pitchFamily="18" charset="0"/>
            </a:endParaRPr>
          </a:p>
          <a:p>
            <a:endParaRPr lang="en-US" dirty="0" smtClean="0">
              <a:solidFill>
                <a:schemeClr val="bg1"/>
              </a:solidFill>
              <a:latin typeface="Garamond" pitchFamily="18" charset="0"/>
            </a:endParaRPr>
          </a:p>
          <a:p>
            <a:endParaRPr lang="en-US" dirty="0">
              <a:solidFill>
                <a:schemeClr val="bg1"/>
              </a:solidFill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s-2004-07-a-small_jp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53000" y="1219200"/>
            <a:ext cx="381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Garamond" pitchFamily="18" charset="0"/>
              </a:rPr>
              <a:t>Capture a detailed image of a galaxy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  <a:latin typeface="Garamond" pitchFamily="18" charset="0"/>
              </a:rPr>
              <a:t>with hydrogen alpha highlights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419600" y="609600"/>
            <a:ext cx="457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bg1">
                    <a:lumMod val="95000"/>
                  </a:schemeClr>
                </a:solidFill>
                <a:latin typeface="Adobe Garamond Pro" pitchFamily="18" charset="0"/>
              </a:rPr>
              <a:t>Goal</a:t>
            </a:r>
            <a:endParaRPr lang="en-US" sz="3600" dirty="0" smtClean="0">
              <a:solidFill>
                <a:schemeClr val="bg1">
                  <a:lumMod val="95000"/>
                </a:schemeClr>
              </a:solidFill>
              <a:latin typeface="Adobe Garamond Pro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05400" y="2667000"/>
            <a:ext cx="3810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Garamond" pitchFamily="18" charset="0"/>
              </a:rPr>
              <a:t>It seemed like the galaxy most likely to yield detailed images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  <a:latin typeface="Garamond" pitchFamily="18" charset="0"/>
              </a:rPr>
              <a:t>&amp;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  <a:latin typeface="Garamond" pitchFamily="18" charset="0"/>
              </a:rPr>
              <a:t>Bright h-alpha regions</a:t>
            </a:r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00" y="2209800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>
                    <a:lumMod val="95000"/>
                  </a:schemeClr>
                </a:solidFill>
                <a:latin typeface="Adobe Garamond Pro" pitchFamily="18" charset="0"/>
              </a:rPr>
              <a:t>Why M101?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229600" y="6248400"/>
            <a:ext cx="801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prstClr val="white">
                    <a:lumMod val="95000"/>
                  </a:prstClr>
                </a:solidFill>
                <a:latin typeface="Adobe Garamond Pro" pitchFamily="18" charset="0"/>
              </a:rPr>
              <a:t>hubble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ik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536" y="112776"/>
            <a:ext cx="8948928" cy="66324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Terry\Desktop\Clark\M101\Presentation\M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419600" y="381000"/>
            <a:ext cx="457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400" dirty="0" smtClean="0">
                <a:solidFill>
                  <a:schemeClr val="bg1">
                    <a:lumMod val="95000"/>
                  </a:schemeClr>
                </a:solidFill>
                <a:latin typeface="Adobe Garamond Pro" pitchFamily="18" charset="0"/>
              </a:rPr>
              <a:t>Gathering Data</a:t>
            </a:r>
            <a:endParaRPr lang="en-US" sz="3600" dirty="0" smtClean="0">
              <a:solidFill>
                <a:schemeClr val="bg1">
                  <a:lumMod val="95000"/>
                </a:schemeClr>
              </a:solidFill>
              <a:latin typeface="Adobe Garamond Pro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0" y="1447800"/>
            <a:ext cx="25715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600" dirty="0">
                <a:solidFill>
                  <a:prstClr val="white">
                    <a:lumMod val="95000"/>
                  </a:prstClr>
                </a:solidFill>
                <a:latin typeface="Adobe Garamond Pro" pitchFamily="18" charset="0"/>
              </a:rPr>
              <a:t>the </a:t>
            </a:r>
            <a:r>
              <a:rPr lang="en-US" sz="3600" dirty="0" smtClean="0">
                <a:solidFill>
                  <a:prstClr val="white">
                    <a:lumMod val="95000"/>
                  </a:prstClr>
                </a:solidFill>
                <a:latin typeface="Adobe Garamond Pro" pitchFamily="18" charset="0"/>
              </a:rPr>
              <a:t>telescope: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029200" y="1981200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Garamond" pitchFamily="18" charset="0"/>
              </a:rPr>
              <a:t>20” </a:t>
            </a:r>
            <a:r>
              <a:rPr lang="en-US" b="1" dirty="0" err="1" smtClean="0">
                <a:solidFill>
                  <a:schemeClr val="bg1"/>
                </a:solidFill>
                <a:latin typeface="Garamond" pitchFamily="18" charset="0"/>
              </a:rPr>
              <a:t>Planewave</a:t>
            </a:r>
            <a:r>
              <a:rPr lang="en-US" b="1" dirty="0" smtClean="0">
                <a:solidFill>
                  <a:schemeClr val="bg1"/>
                </a:solidFill>
                <a:latin typeface="Garamond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Garamond" pitchFamily="18" charset="0"/>
              </a:rPr>
              <a:t>Cassegrain</a:t>
            </a:r>
            <a:r>
              <a:rPr lang="en-US" b="1" dirty="0" smtClean="0">
                <a:solidFill>
                  <a:schemeClr val="bg1"/>
                </a:solidFill>
                <a:latin typeface="Garamond" pitchFamily="18" charset="0"/>
              </a:rPr>
              <a:t> CDK </a:t>
            </a:r>
            <a:r>
              <a:rPr lang="en-US" b="1" i="1" dirty="0" smtClean="0">
                <a:solidFill>
                  <a:schemeClr val="bg1"/>
                </a:solidFill>
                <a:latin typeface="Garamond" pitchFamily="18" charset="0"/>
              </a:rPr>
              <a:t>f</a:t>
            </a:r>
            <a:r>
              <a:rPr lang="en-US" b="1" dirty="0" smtClean="0">
                <a:solidFill>
                  <a:schemeClr val="bg1"/>
                </a:solidFill>
                <a:latin typeface="Garamond" pitchFamily="18" charset="0"/>
              </a:rPr>
              <a:t>/6.8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985208" y="2743200"/>
            <a:ext cx="26823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600" dirty="0">
                <a:solidFill>
                  <a:prstClr val="white">
                    <a:lumMod val="95000"/>
                  </a:prstClr>
                </a:solidFill>
                <a:latin typeface="Adobe Garamond Pro" pitchFamily="18" charset="0"/>
              </a:rPr>
              <a:t>the </a:t>
            </a:r>
            <a:r>
              <a:rPr lang="en-US" sz="3600" dirty="0" smtClean="0">
                <a:solidFill>
                  <a:prstClr val="white">
                    <a:lumMod val="95000"/>
                  </a:prstClr>
                </a:solidFill>
                <a:latin typeface="Adobe Garamond Pro" pitchFamily="18" charset="0"/>
              </a:rPr>
              <a:t>exposures: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334000" y="3429000"/>
            <a:ext cx="3581400" cy="2031325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Garamond" pitchFamily="18" charset="0"/>
              </a:rPr>
              <a:t>Red: </a:t>
            </a:r>
          </a:p>
          <a:p>
            <a:r>
              <a:rPr lang="en-US" b="1" dirty="0" smtClean="0">
                <a:solidFill>
                  <a:schemeClr val="bg1"/>
                </a:solidFill>
                <a:latin typeface="Garamond" pitchFamily="18" charset="0"/>
              </a:rPr>
              <a:t>Green:</a:t>
            </a:r>
          </a:p>
          <a:p>
            <a:r>
              <a:rPr lang="en-US" b="1" dirty="0" smtClean="0">
                <a:solidFill>
                  <a:schemeClr val="bg1"/>
                </a:solidFill>
                <a:latin typeface="Garamond" pitchFamily="18" charset="0"/>
              </a:rPr>
              <a:t>Blue:</a:t>
            </a:r>
          </a:p>
          <a:p>
            <a:r>
              <a:rPr lang="en-US" b="1" dirty="0" smtClean="0">
                <a:solidFill>
                  <a:schemeClr val="bg1"/>
                </a:solidFill>
                <a:latin typeface="Garamond" pitchFamily="18" charset="0"/>
              </a:rPr>
              <a:t>Hydrogen Alpha:</a:t>
            </a:r>
          </a:p>
          <a:p>
            <a:r>
              <a:rPr lang="en-US" b="1" dirty="0" smtClean="0">
                <a:solidFill>
                  <a:schemeClr val="bg1"/>
                </a:solidFill>
                <a:latin typeface="Garamond" pitchFamily="18" charset="0"/>
              </a:rPr>
              <a:t>Luminance:</a:t>
            </a:r>
          </a:p>
          <a:p>
            <a:r>
              <a:rPr lang="en-US" b="1" dirty="0" smtClean="0">
                <a:solidFill>
                  <a:schemeClr val="bg1"/>
                </a:solidFill>
                <a:latin typeface="Garamond" pitchFamily="18" charset="0"/>
              </a:rPr>
              <a:t>Total:</a:t>
            </a:r>
          </a:p>
          <a:p>
            <a:pPr algn="r"/>
            <a:endParaRPr lang="en-US" b="1" dirty="0" smtClean="0">
              <a:solidFill>
                <a:schemeClr val="bg1"/>
              </a:solidFill>
              <a:latin typeface="Garamond" pitchFamily="18" charset="0"/>
            </a:endParaRPr>
          </a:p>
          <a:p>
            <a:pPr algn="r"/>
            <a:r>
              <a:rPr lang="en-US" b="1" dirty="0" smtClean="0">
                <a:solidFill>
                  <a:schemeClr val="bg1"/>
                </a:solidFill>
                <a:latin typeface="Garamond" pitchFamily="18" charset="0"/>
              </a:rPr>
              <a:t>10x 3 minutes </a:t>
            </a:r>
          </a:p>
          <a:p>
            <a:pPr algn="r"/>
            <a:r>
              <a:rPr lang="en-US" b="1" dirty="0" smtClean="0">
                <a:solidFill>
                  <a:schemeClr val="bg1"/>
                </a:solidFill>
                <a:latin typeface="Garamond" pitchFamily="18" charset="0"/>
              </a:rPr>
              <a:t>10x 3 minutes </a:t>
            </a:r>
          </a:p>
          <a:p>
            <a:pPr algn="r"/>
            <a:r>
              <a:rPr lang="en-US" b="1" dirty="0" smtClean="0">
                <a:solidFill>
                  <a:schemeClr val="bg1"/>
                </a:solidFill>
                <a:latin typeface="Garamond" pitchFamily="18" charset="0"/>
              </a:rPr>
              <a:t>10x 3 minutes</a:t>
            </a:r>
          </a:p>
          <a:p>
            <a:pPr algn="r"/>
            <a:r>
              <a:rPr lang="en-US" b="1" dirty="0" smtClean="0">
                <a:solidFill>
                  <a:schemeClr val="bg1"/>
                </a:solidFill>
                <a:latin typeface="Garamond" pitchFamily="18" charset="0"/>
              </a:rPr>
              <a:t>10x 3 minutes </a:t>
            </a:r>
          </a:p>
          <a:p>
            <a:pPr algn="r"/>
            <a:r>
              <a:rPr lang="en-US" b="1" dirty="0" smtClean="0">
                <a:solidFill>
                  <a:schemeClr val="bg1"/>
                </a:solidFill>
                <a:latin typeface="Garamond" pitchFamily="18" charset="0"/>
              </a:rPr>
              <a:t>10x 3 minutes </a:t>
            </a:r>
          </a:p>
          <a:p>
            <a:pPr algn="r"/>
            <a:r>
              <a:rPr lang="en-US" b="1" dirty="0" smtClean="0">
                <a:solidFill>
                  <a:schemeClr val="bg1"/>
                </a:solidFill>
                <a:latin typeface="Garamond" pitchFamily="18" charset="0"/>
              </a:rPr>
              <a:t>2.5 hours</a:t>
            </a:r>
            <a:endParaRPr lang="en-US" b="1" dirty="0">
              <a:solidFill>
                <a:schemeClr val="bg1"/>
              </a:solidFill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Terry\Desktop\Clark\M101\Presentation\PrePos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010400" y="838200"/>
            <a:ext cx="1973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Garamond" pitchFamily="18" charset="0"/>
              </a:rPr>
              <a:t>After Dark Subtract</a:t>
            </a:r>
            <a:endParaRPr lang="en-US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0" y="228600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Garamond" pitchFamily="18" charset="0"/>
              </a:rPr>
              <a:t>Before</a:t>
            </a:r>
            <a:endParaRPr lang="en-US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48600" y="533400"/>
            <a:ext cx="352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Garamond" pitchFamily="18" charset="0"/>
              </a:rPr>
              <a:t>&amp;</a:t>
            </a:r>
            <a:endParaRPr lang="en-US" dirty="0">
              <a:solidFill>
                <a:schemeClr val="bg1"/>
              </a:solidFill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erry\Desktop\Clark\M101\Presentation\Photoshop\Average_Blu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5999" y="3810000"/>
            <a:ext cx="3048001" cy="3048000"/>
          </a:xfrm>
          <a:prstGeom prst="rect">
            <a:avLst/>
          </a:prstGeom>
          <a:noFill/>
        </p:spPr>
      </p:pic>
      <p:pic>
        <p:nvPicPr>
          <p:cNvPr id="2051" name="Picture 3" descr="C:\Users\Terry\Desktop\Clark\M101\Presentation\Photoshop\Average_Gree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3810000"/>
            <a:ext cx="3048000" cy="3048000"/>
          </a:xfrm>
          <a:prstGeom prst="rect">
            <a:avLst/>
          </a:prstGeom>
          <a:noFill/>
        </p:spPr>
      </p:pic>
      <p:pic>
        <p:nvPicPr>
          <p:cNvPr id="2052" name="Picture 4" descr="C:\Users\Terry\Desktop\Clark\M101\Presentation\Photoshop\Average_Red_PreGradien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810000"/>
            <a:ext cx="3048000" cy="3048000"/>
          </a:xfrm>
          <a:prstGeom prst="rect">
            <a:avLst/>
          </a:prstGeom>
          <a:noFill/>
        </p:spPr>
      </p:pic>
      <p:pic>
        <p:nvPicPr>
          <p:cNvPr id="2053" name="Picture 5" descr="C:\Users\Terry\Desktop\Clark\M101\Presentation\Photoshop\Average_Luminanc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3048001" cy="3048001"/>
          </a:xfrm>
          <a:prstGeom prst="rect">
            <a:avLst/>
          </a:prstGeom>
          <a:noFill/>
        </p:spPr>
      </p:pic>
      <p:pic>
        <p:nvPicPr>
          <p:cNvPr id="2054" name="Picture 6" descr="C:\Users\Terry\Desktop\Clark\M101\Presentation\Photoshop\Try_02.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22975" y="0"/>
            <a:ext cx="3121025" cy="312102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914400" y="3048000"/>
            <a:ext cx="1208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Garamond" pitchFamily="18" charset="0"/>
              </a:rPr>
              <a:t>Luminance</a:t>
            </a:r>
            <a:endParaRPr lang="en-US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19200" y="3429000"/>
            <a:ext cx="534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Garamond" pitchFamily="18" charset="0"/>
              </a:rPr>
              <a:t>Red</a:t>
            </a:r>
            <a:endParaRPr lang="en-US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67200" y="3429000"/>
            <a:ext cx="7489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Garamond" pitchFamily="18" charset="0"/>
              </a:rPr>
              <a:t>Green</a:t>
            </a:r>
            <a:endParaRPr lang="en-US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15200" y="3429000"/>
            <a:ext cx="590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Garamond" pitchFamily="18" charset="0"/>
              </a:rPr>
              <a:t>Blue</a:t>
            </a:r>
            <a:endParaRPr lang="en-US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86600" y="3048000"/>
            <a:ext cx="9701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Garamond" pitchFamily="18" charset="0"/>
              </a:rPr>
              <a:t>H-Alpha</a:t>
            </a:r>
            <a:endParaRPr lang="en-US" dirty="0">
              <a:solidFill>
                <a:schemeClr val="bg1"/>
              </a:solidFill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Terry\Desktop\Clark\M101\Presentation\Photoshop\WithoutH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6858000"/>
          </a:xfrm>
          <a:prstGeom prst="rect">
            <a:avLst/>
          </a:prstGeom>
          <a:noFill/>
        </p:spPr>
      </p:pic>
      <p:pic>
        <p:nvPicPr>
          <p:cNvPr id="4099" name="Picture 3" descr="C:\Users\Terry\Desktop\Clark\M101\Presentation\Photoshop\WithH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6858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239000" y="838200"/>
            <a:ext cx="16879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Garamond" pitchFamily="18" charset="0"/>
              </a:rPr>
              <a:t>Hydrogen Alpha</a:t>
            </a:r>
            <a:endParaRPr lang="en-US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96200" y="152400"/>
            <a:ext cx="694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Garamond" pitchFamily="18" charset="0"/>
              </a:rPr>
              <a:t>Color</a:t>
            </a:r>
            <a:endParaRPr lang="en-US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48600" y="533400"/>
            <a:ext cx="352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Garamond" pitchFamily="18" charset="0"/>
              </a:rPr>
              <a:t>&amp;</a:t>
            </a:r>
            <a:endParaRPr lang="en-US" dirty="0">
              <a:solidFill>
                <a:schemeClr val="bg1"/>
              </a:solidFill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Terry\Desktop\Clark\M101\Try_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781800" y="228600"/>
            <a:ext cx="2427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Garamond" pitchFamily="18" charset="0"/>
              </a:rPr>
              <a:t>More Color Adjustments</a:t>
            </a:r>
            <a:endParaRPr lang="en-US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67600" y="990600"/>
            <a:ext cx="912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Garamond" pitchFamily="18" charset="0"/>
              </a:rPr>
              <a:t>Burning</a:t>
            </a:r>
            <a:endParaRPr lang="en-US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96200" y="609600"/>
            <a:ext cx="352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Garamond" pitchFamily="18" charset="0"/>
              </a:rPr>
              <a:t>&amp;</a:t>
            </a:r>
            <a:endParaRPr lang="en-US" dirty="0">
              <a:solidFill>
                <a:schemeClr val="bg1"/>
              </a:solidFill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reDespeck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  <p:pic>
        <p:nvPicPr>
          <p:cNvPr id="1026" name="Picture 2" descr="C:\Users\Terry\Desktop\Clark\M101\Presentation\Photoshop\SpecklCloseUp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286000" y="0"/>
            <a:ext cx="9152407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239000" y="228600"/>
            <a:ext cx="1547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Garamond" pitchFamily="18" charset="0"/>
              </a:rPr>
              <a:t>Speck Removal</a:t>
            </a:r>
            <a:endParaRPr lang="en-US" dirty="0">
              <a:solidFill>
                <a:schemeClr val="bg1"/>
              </a:solidFill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1481</TotalTime>
  <Words>130</Words>
  <Application>Microsoft Office PowerPoint</Application>
  <PresentationFormat>On-screen Show (4:3)</PresentationFormat>
  <Paragraphs>56</Paragraphs>
  <Slides>14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Sources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Terry</dc:creator>
  <cp:lastModifiedBy>Terry</cp:lastModifiedBy>
  <cp:revision>150</cp:revision>
  <dcterms:created xsi:type="dcterms:W3CDTF">2012-04-12T04:08:30Z</dcterms:created>
  <dcterms:modified xsi:type="dcterms:W3CDTF">2012-05-07T06:09:36Z</dcterms:modified>
</cp:coreProperties>
</file>