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8" r:id="rId3"/>
    <p:sldId id="279" r:id="rId4"/>
    <p:sldId id="280" r:id="rId5"/>
    <p:sldId id="267" r:id="rId6"/>
    <p:sldId id="269" r:id="rId7"/>
    <p:sldId id="264" r:id="rId8"/>
    <p:sldId id="275" r:id="rId9"/>
    <p:sldId id="262" r:id="rId10"/>
    <p:sldId id="263" r:id="rId11"/>
    <p:sldId id="261" r:id="rId12"/>
    <p:sldId id="273" r:id="rId13"/>
    <p:sldId id="274" r:id="rId14"/>
    <p:sldId id="270" r:id="rId15"/>
    <p:sldId id="271" r:id="rId16"/>
    <p:sldId id="276" r:id="rId17"/>
    <p:sldId id="27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BC"/>
    <a:srgbClr val="FF9900"/>
    <a:srgbClr val="182A40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1EA2-B2CB-4BFA-B7C0-755D32B521F8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298F-6014-43CF-A8C7-34E97B09232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4528-6598-4520-B331-CDEC875B976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298F-6014-43CF-A8C7-34E97B09232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5EEB-2974-4F1E-85E0-0857BD5CC32B}" type="datetimeFigureOut">
              <a:rPr lang="it-IT" smtClean="0"/>
              <a:pPr/>
              <a:t>15/07/2011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E0FA-BA17-4871-87AE-0E41A8425D2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92696"/>
            <a:ext cx="7910692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dirty="0" smtClean="0"/>
          </a:p>
          <a:p>
            <a:r>
              <a:rPr lang="it-IT" sz="3200" b="1" dirty="0" smtClean="0">
                <a:solidFill>
                  <a:srgbClr val="002060"/>
                </a:solidFill>
              </a:rPr>
              <a:t>DREAM </a:t>
            </a:r>
            <a:r>
              <a:rPr lang="it-IT" sz="3200" b="1" dirty="0" err="1" smtClean="0">
                <a:solidFill>
                  <a:srgbClr val="002060"/>
                </a:solidFill>
              </a:rPr>
              <a:t>Collaboration</a:t>
            </a:r>
            <a:r>
              <a:rPr lang="it-IT" sz="32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it-IT" sz="3200" b="1" dirty="0" err="1" smtClean="0">
                <a:solidFill>
                  <a:srgbClr val="002060"/>
                </a:solidFill>
              </a:rPr>
              <a:t>Recent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Results</a:t>
            </a:r>
            <a:r>
              <a:rPr lang="it-IT" sz="3200" b="1" dirty="0" smtClean="0">
                <a:solidFill>
                  <a:srgbClr val="002060"/>
                </a:solidFill>
              </a:rPr>
              <a:t> on </a:t>
            </a:r>
            <a:r>
              <a:rPr lang="it-IT" sz="3200" b="1" dirty="0" err="1" smtClean="0">
                <a:solidFill>
                  <a:srgbClr val="002060"/>
                </a:solidFill>
              </a:rPr>
              <a:t>Dual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Readout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Calorimetry</a:t>
            </a:r>
            <a:r>
              <a:rPr lang="it-IT" sz="3200" b="1" dirty="0" smtClean="0">
                <a:solidFill>
                  <a:srgbClr val="002060"/>
                </a:solidFill>
              </a:rPr>
              <a:t> .</a:t>
            </a:r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sz="2400" b="1" dirty="0" err="1" smtClean="0">
                <a:solidFill>
                  <a:srgbClr val="0070C0"/>
                </a:solidFill>
              </a:rPr>
              <a:t>F.Lacava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err="1" smtClean="0">
                <a:solidFill>
                  <a:srgbClr val="7030A0"/>
                </a:solidFill>
              </a:rPr>
              <a:t>for</a:t>
            </a:r>
            <a:r>
              <a:rPr lang="it-IT" sz="2000" dirty="0" smtClean="0">
                <a:solidFill>
                  <a:srgbClr val="7030A0"/>
                </a:solidFill>
              </a:rPr>
              <a:t> the DREAM </a:t>
            </a:r>
            <a:r>
              <a:rPr lang="it-IT" sz="2000" dirty="0" err="1" smtClean="0">
                <a:solidFill>
                  <a:srgbClr val="7030A0"/>
                </a:solidFill>
              </a:rPr>
              <a:t>Collaboration</a:t>
            </a:r>
            <a:endParaRPr lang="it-IT" sz="2000" dirty="0" smtClean="0">
              <a:solidFill>
                <a:srgbClr val="7030A0"/>
              </a:solidFill>
            </a:endParaRPr>
          </a:p>
          <a:p>
            <a:pPr algn="ctr"/>
            <a:r>
              <a:rPr lang="it-IT" sz="2000" dirty="0" smtClean="0">
                <a:solidFill>
                  <a:srgbClr val="7030A0"/>
                </a:solidFill>
              </a:rPr>
              <a:t>Cagliari – Cosenza – </a:t>
            </a:r>
            <a:r>
              <a:rPr lang="it-IT" sz="2000" dirty="0" err="1" smtClean="0">
                <a:solidFill>
                  <a:srgbClr val="7030A0"/>
                </a:solidFill>
              </a:rPr>
              <a:t>Iowa</a:t>
            </a:r>
            <a:r>
              <a:rPr lang="it-IT" sz="2000" dirty="0" smtClean="0">
                <a:solidFill>
                  <a:srgbClr val="7030A0"/>
                </a:solidFill>
              </a:rPr>
              <a:t> State – Pavia – Pisa – Roma I – Texas </a:t>
            </a:r>
            <a:r>
              <a:rPr lang="it-IT" sz="2000" dirty="0" err="1" smtClean="0">
                <a:solidFill>
                  <a:srgbClr val="7030A0"/>
                </a:solidFill>
              </a:rPr>
              <a:t>Tech</a:t>
            </a:r>
            <a:r>
              <a:rPr lang="it-IT" sz="2000" dirty="0" smtClean="0">
                <a:solidFill>
                  <a:srgbClr val="7030A0"/>
                </a:solidFill>
              </a:rPr>
              <a:t>.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>
                <a:solidFill>
                  <a:srgbClr val="002060"/>
                </a:solidFill>
              </a:rPr>
              <a:t>EPS </a:t>
            </a:r>
            <a:r>
              <a:rPr lang="it-IT" sz="2000" dirty="0" err="1" smtClean="0">
                <a:solidFill>
                  <a:srgbClr val="002060"/>
                </a:solidFill>
              </a:rPr>
              <a:t>Conference</a:t>
            </a:r>
            <a:r>
              <a:rPr lang="it-IT" sz="2000" dirty="0" smtClean="0">
                <a:solidFill>
                  <a:srgbClr val="002060"/>
                </a:solidFill>
              </a:rPr>
              <a:t> 2011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0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u="sng" dirty="0" smtClean="0">
                <a:solidFill>
                  <a:srgbClr val="FF0000"/>
                </a:solidFill>
              </a:rPr>
              <a:t>BGO  Matrix </a:t>
            </a:r>
            <a:r>
              <a:rPr lang="it-IT" sz="4000" b="1" u="sng" dirty="0" smtClean="0">
                <a:solidFill>
                  <a:srgbClr val="FF0000"/>
                </a:solidFill>
              </a:rPr>
              <a:t>(2)</a:t>
            </a:r>
            <a:endParaRPr lang="it-IT" sz="4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5544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Both </a:t>
            </a:r>
            <a:r>
              <a:rPr lang="en-US" sz="2000" i="1" dirty="0" smtClean="0">
                <a:solidFill>
                  <a:srgbClr val="7030A0"/>
                </a:solidFill>
              </a:rPr>
              <a:t>Scintillation and Cherenkov signals in the 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same PMT read out: signal from scintillation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extracted by a fit on the tail of the signal, 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Cherenkov = total – scintillation.</a:t>
            </a:r>
          </a:p>
          <a:p>
            <a:endParaRPr lang="en-US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  Preliminary results for 100 </a:t>
            </a:r>
            <a:r>
              <a:rPr lang="en-US" sz="2000" i="1" dirty="0" err="1" smtClean="0">
                <a:solidFill>
                  <a:srgbClr val="7030A0"/>
                </a:solidFill>
              </a:rPr>
              <a:t>GeV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</a:rPr>
              <a:t>e.m</a:t>
            </a:r>
            <a:r>
              <a:rPr lang="en-US" sz="2000" i="1" dirty="0" smtClean="0">
                <a:solidFill>
                  <a:srgbClr val="7030A0"/>
                </a:solidFill>
              </a:rPr>
              <a:t>. shower.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r>
              <a:rPr lang="it-IT" sz="2000" b="1" i="1" dirty="0" err="1" smtClean="0">
                <a:solidFill>
                  <a:srgbClr val="FF0000"/>
                </a:solidFill>
              </a:rPr>
              <a:t>Scintillation</a:t>
            </a:r>
            <a:r>
              <a:rPr lang="it-IT" sz="2000" b="1" i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 smtClean="0">
                <a:solidFill>
                  <a:srgbClr val="FF0000"/>
                </a:solidFill>
              </a:rPr>
              <a:t>-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Cherenkov</a:t>
            </a:r>
            <a:r>
              <a:rPr lang="it-IT" sz="2000" b="1" i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yields</a:t>
            </a:r>
            <a:r>
              <a:rPr lang="it-IT" sz="2000" b="1" i="1" dirty="0" smtClean="0">
                <a:solidFill>
                  <a:srgbClr val="FF0000"/>
                </a:solidFill>
              </a:rPr>
              <a:t> =  67 - 8 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ph.e.</a:t>
            </a:r>
            <a:r>
              <a:rPr lang="it-IT" sz="2000" b="1" i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 smtClean="0">
                <a:solidFill>
                  <a:srgbClr val="FF0000"/>
                </a:solidFill>
              </a:rPr>
              <a:t>/</a:t>
            </a:r>
            <a:r>
              <a:rPr lang="it-IT" sz="2000" b="1" i="1" dirty="0" err="1" smtClean="0">
                <a:solidFill>
                  <a:srgbClr val="FF0000"/>
                </a:solidFill>
              </a:rPr>
              <a:t>GeV</a:t>
            </a:r>
            <a:r>
              <a:rPr lang="it-IT" sz="2000" b="1" i="1" dirty="0" smtClean="0">
                <a:solidFill>
                  <a:srgbClr val="FF0000"/>
                </a:solidFill>
              </a:rPr>
              <a:t> </a:t>
            </a:r>
            <a:endParaRPr lang="it-IT" sz="2000" b="1" i="1" dirty="0" smtClean="0">
              <a:solidFill>
                <a:srgbClr val="FF0000"/>
              </a:solidFill>
            </a:endParaRP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Work on the extension of the dual readout to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both </a:t>
            </a:r>
            <a:r>
              <a:rPr lang="en-US" sz="2000" i="1" dirty="0" err="1" smtClean="0">
                <a:solidFill>
                  <a:srgbClr val="7030A0"/>
                </a:solidFill>
              </a:rPr>
              <a:t>e.m</a:t>
            </a:r>
            <a:r>
              <a:rPr lang="en-US" sz="2000" i="1" dirty="0" smtClean="0">
                <a:solidFill>
                  <a:srgbClr val="7030A0"/>
                </a:solidFill>
              </a:rPr>
              <a:t>. and </a:t>
            </a:r>
            <a:r>
              <a:rPr lang="en-US" sz="2000" i="1" dirty="0" err="1" smtClean="0">
                <a:solidFill>
                  <a:srgbClr val="7030A0"/>
                </a:solidFill>
              </a:rPr>
              <a:t>hadronic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 sections  </a:t>
            </a:r>
            <a:r>
              <a:rPr lang="en-US" sz="2000" i="1" dirty="0" smtClean="0">
                <a:solidFill>
                  <a:srgbClr val="7030A0"/>
                </a:solidFill>
              </a:rPr>
              <a:t>is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in </a:t>
            </a:r>
            <a:r>
              <a:rPr lang="en-US" sz="2000" i="1" dirty="0" smtClean="0">
                <a:solidFill>
                  <a:srgbClr val="7030A0"/>
                </a:solidFill>
              </a:rPr>
              <a:t>progress.</a:t>
            </a:r>
            <a:endParaRPr lang="it-IT" sz="2000" i="1" dirty="0" smtClean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16" y="836712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95536" y="4221087"/>
            <a:ext cx="8280920" cy="2385555"/>
            <a:chOff x="323528" y="3789040"/>
            <a:chExt cx="8352928" cy="2871314"/>
          </a:xfrm>
        </p:grpSpPr>
        <p:pic>
          <p:nvPicPr>
            <p:cNvPr id="8" name="Pictur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789040"/>
              <a:ext cx="280831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3789040"/>
              <a:ext cx="2448271" cy="230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3789040"/>
              <a:ext cx="252028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187624" y="6165304"/>
              <a:ext cx="655443" cy="444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Total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7904" y="6165304"/>
              <a:ext cx="1800200" cy="444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Only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scintillator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4797" y="6215817"/>
              <a:ext cx="1800200" cy="444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Only</a:t>
              </a:r>
              <a:r>
                <a:rPr lang="it-IT" b="1" dirty="0" smtClean="0">
                  <a:solidFill>
                    <a:srgbClr val="FF0000"/>
                  </a:solidFill>
                </a:rPr>
                <a:t> 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Cherenkov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168352" cy="244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16632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Seven PWO</a:t>
            </a:r>
            <a:r>
              <a:rPr lang="it-IT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crystals</a:t>
            </a:r>
            <a:r>
              <a:rPr lang="it-IT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doped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0.3%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Molybdenum</a:t>
            </a:r>
            <a:r>
              <a:rPr lang="it-IT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already</a:t>
            </a:r>
            <a:endParaRPr lang="it-IT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characterized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NIM A621, 212-221.</a:t>
            </a:r>
          </a:p>
          <a:p>
            <a:endParaRPr lang="it-IT" sz="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crystal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(3 x 3 x 20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cm³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it-IT" sz="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wavelenght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timing</a:t>
            </a:r>
          </a:p>
          <a:p>
            <a:r>
              <a:rPr lang="it-IT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9165" y="0"/>
            <a:ext cx="360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u="sng" dirty="0" smtClean="0">
                <a:solidFill>
                  <a:srgbClr val="FF0000"/>
                </a:solidFill>
              </a:rPr>
              <a:t>PWO  Matrix</a:t>
            </a:r>
            <a:endParaRPr lang="it-IT" sz="4000" b="1" i="1" u="sng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6"/>
            <a:ext cx="2524213" cy="259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54249"/>
            <a:ext cx="2376264" cy="247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51920" y="6093296"/>
            <a:ext cx="483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100 </a:t>
            </a:r>
            <a:r>
              <a:rPr lang="it-IT" sz="2400" dirty="0" err="1" smtClean="0">
                <a:solidFill>
                  <a:srgbClr val="002060"/>
                </a:solidFill>
              </a:rPr>
              <a:t>GeV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electrons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(work in progress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3096"/>
            <a:ext cx="315876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11960" y="3933056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</a:t>
            </a:r>
            <a:r>
              <a:rPr lang="it-IT" sz="1600" b="1" dirty="0" smtClean="0">
                <a:solidFill>
                  <a:srgbClr val="FF0000"/>
                </a:solidFill>
              </a:rPr>
              <a:t>  = </a:t>
            </a:r>
            <a:r>
              <a:rPr lang="it-IT" sz="1600" b="1" dirty="0" err="1" smtClean="0">
                <a:solidFill>
                  <a:srgbClr val="FF0000"/>
                </a:solidFill>
              </a:rPr>
              <a:t>1,2</a:t>
            </a:r>
            <a:r>
              <a:rPr lang="it-IT" sz="1600" b="1" dirty="0" smtClean="0">
                <a:solidFill>
                  <a:srgbClr val="FF0000"/>
                </a:solidFill>
              </a:rPr>
              <a:t> %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4005064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</a:t>
            </a:r>
            <a:r>
              <a:rPr lang="it-IT" sz="1600" b="1" dirty="0" smtClean="0">
                <a:solidFill>
                  <a:srgbClr val="FF0000"/>
                </a:solidFill>
              </a:rPr>
              <a:t>  = 5,0 %</a:t>
            </a:r>
            <a:endParaRPr lang="it-IT" sz="16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11560" y="2492896"/>
            <a:ext cx="3833136" cy="1808911"/>
            <a:chOff x="971600" y="1268760"/>
            <a:chExt cx="3833136" cy="1808911"/>
          </a:xfrm>
        </p:grpSpPr>
        <p:grpSp>
          <p:nvGrpSpPr>
            <p:cNvPr id="3" name="Group 32"/>
            <p:cNvGrpSpPr/>
            <p:nvPr/>
          </p:nvGrpSpPr>
          <p:grpSpPr>
            <a:xfrm>
              <a:off x="1403650" y="1340768"/>
              <a:ext cx="1800200" cy="1381243"/>
              <a:chOff x="1361643" y="1268760"/>
              <a:chExt cx="4650517" cy="399833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3635896" y="1268760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1547664" y="3717032"/>
                <a:ext cx="792088" cy="720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1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11760" y="3717032"/>
                <a:ext cx="792088" cy="720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2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75856" y="3717032"/>
                <a:ext cx="792088" cy="720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3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43808" y="4509120"/>
                <a:ext cx="792088" cy="720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9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79712" y="4509120"/>
                <a:ext cx="792088" cy="720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8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79712" y="2924944"/>
                <a:ext cx="792088" cy="720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4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43808" y="2924944"/>
                <a:ext cx="792088" cy="720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5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3635896" y="1988840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067944" y="2060848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067944" y="2780928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635896" y="3573016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843808" y="1268760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771800" y="1268760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635896" y="4437112"/>
                <a:ext cx="144016" cy="7200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547664" y="3356992"/>
                <a:ext cx="396552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923928" y="1268760"/>
                <a:ext cx="79208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788024" y="1268760"/>
                <a:ext cx="79208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5220072" y="1628800"/>
                <a:ext cx="72008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508104" y="2060848"/>
                <a:ext cx="50405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5652120" y="2420888"/>
                <a:ext cx="72008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364088" y="3356992"/>
                <a:ext cx="43204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1979712" y="1268760"/>
                <a:ext cx="1944216" cy="16561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361643" y="4186979"/>
                <a:ext cx="1152128" cy="10801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971600" y="2636912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beam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5856" y="1268760"/>
              <a:ext cx="1528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Cherenkov</a:t>
              </a: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side </a:t>
              </a:r>
            </a:p>
            <a:p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UV 330 </a:t>
              </a:r>
              <a:r>
                <a:rPr lang="it-IT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</a:t>
              </a:r>
              <a:r>
                <a:rPr lang="it-IT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ilters</a:t>
              </a:r>
              <a:endPara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5776" y="2492896"/>
              <a:ext cx="1625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FF0000"/>
                  </a:solidFill>
                </a:rPr>
                <a:t>Scintillation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side 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Yellow </a:t>
              </a:r>
              <a:r>
                <a:rPr lang="it-IT" sz="1600" b="1" dirty="0" err="1">
                  <a:solidFill>
                    <a:srgbClr val="FF0000"/>
                  </a:solidFill>
                </a:rPr>
                <a:t>f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ilters</a:t>
              </a:r>
              <a:endParaRPr lang="it-IT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95936" y="3573016"/>
            <a:ext cx="11875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Scintillation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6216" y="3573016"/>
            <a:ext cx="10912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Cherenkov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 descr="Fit_2466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277" y="3140968"/>
            <a:ext cx="4013723" cy="3456384"/>
          </a:xfrm>
          <a:prstGeom prst="rect">
            <a:avLst/>
          </a:prstGeom>
        </p:spPr>
      </p:pic>
      <p:cxnSp>
        <p:nvCxnSpPr>
          <p:cNvPr id="152" name="Straight Arrow Connector 151"/>
          <p:cNvCxnSpPr/>
          <p:nvPr/>
        </p:nvCxnSpPr>
        <p:spPr>
          <a:xfrm rot="5400000">
            <a:off x="5708228" y="4618693"/>
            <a:ext cx="1010046" cy="746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026531" y="3684839"/>
            <a:ext cx="667060" cy="33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 </a:t>
            </a:r>
            <a:r>
              <a:rPr lang="it-IT" sz="1400" b="1" dirty="0" err="1" smtClean="0">
                <a:solidFill>
                  <a:srgbClr val="FF0000"/>
                </a:solidFill>
              </a:rPr>
              <a:t>phel</a:t>
            </a:r>
            <a:endParaRPr lang="it-IT" sz="1400" b="1" dirty="0">
              <a:solidFill>
                <a:srgbClr val="FF0000"/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rot="5400000">
            <a:off x="6086180" y="5086371"/>
            <a:ext cx="776958" cy="149376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474659" y="4306405"/>
            <a:ext cx="667060" cy="33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F0"/>
                </a:solidFill>
              </a:rPr>
              <a:t>2 </a:t>
            </a:r>
            <a:r>
              <a:rPr lang="it-IT" sz="1400" b="1" dirty="0" err="1" smtClean="0">
                <a:solidFill>
                  <a:srgbClr val="00B0F0"/>
                </a:solidFill>
              </a:rPr>
              <a:t>phel</a:t>
            </a:r>
            <a:endParaRPr lang="it-IT" sz="1400" b="1" dirty="0">
              <a:solidFill>
                <a:srgbClr val="00B0F0"/>
              </a:solidFill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 rot="5400000">
            <a:off x="6574659" y="5512195"/>
            <a:ext cx="621567" cy="74688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773410" y="4927972"/>
            <a:ext cx="667060" cy="33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3 </a:t>
            </a:r>
            <a:r>
              <a:rPr lang="it-IT" sz="1400" b="1" dirty="0" err="1" smtClean="0">
                <a:solidFill>
                  <a:srgbClr val="7030A0"/>
                </a:solidFill>
              </a:rPr>
              <a:t>phel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7" y="0"/>
            <a:ext cx="522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u="sng" dirty="0" err="1" smtClean="0">
                <a:solidFill>
                  <a:srgbClr val="FF0000"/>
                </a:solidFill>
              </a:rPr>
              <a:t>Dual</a:t>
            </a:r>
            <a:r>
              <a:rPr lang="it-IT" sz="4000" b="1" i="1" u="sng" dirty="0" smtClean="0">
                <a:solidFill>
                  <a:srgbClr val="FF0000"/>
                </a:solidFill>
              </a:rPr>
              <a:t> </a:t>
            </a:r>
            <a:r>
              <a:rPr lang="it-IT" sz="4000" b="1" i="1" u="sng" dirty="0" err="1" smtClean="0">
                <a:solidFill>
                  <a:srgbClr val="FF0000"/>
                </a:solidFill>
              </a:rPr>
              <a:t>Readout</a:t>
            </a:r>
            <a:r>
              <a:rPr lang="it-IT" sz="4000" b="1" i="1" u="sng" dirty="0" smtClean="0">
                <a:solidFill>
                  <a:srgbClr val="FF0000"/>
                </a:solidFill>
              </a:rPr>
              <a:t> </a:t>
            </a:r>
            <a:r>
              <a:rPr lang="it-IT" sz="4000" b="1" i="1" u="sng" dirty="0" err="1" smtClean="0">
                <a:solidFill>
                  <a:srgbClr val="FF0000"/>
                </a:solidFill>
              </a:rPr>
              <a:t>with</a:t>
            </a:r>
            <a:r>
              <a:rPr lang="it-IT" sz="4000" b="1" i="1" u="sng" dirty="0" smtClean="0">
                <a:solidFill>
                  <a:srgbClr val="FF0000"/>
                </a:solidFill>
              </a:rPr>
              <a:t> </a:t>
            </a:r>
            <a:r>
              <a:rPr lang="it-IT" sz="4000" b="1" i="1" u="sng" dirty="0" err="1" smtClean="0">
                <a:solidFill>
                  <a:srgbClr val="FF0000"/>
                </a:solidFill>
              </a:rPr>
              <a:t>Tiles</a:t>
            </a:r>
            <a:endParaRPr lang="it-IT" sz="40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81715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err="1" smtClean="0">
                <a:solidFill>
                  <a:srgbClr val="FF0000"/>
                </a:solidFill>
              </a:rPr>
              <a:t>Dual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Readout</a:t>
            </a:r>
            <a:r>
              <a:rPr lang="it-IT" sz="2000" i="1" dirty="0" smtClean="0">
                <a:solidFill>
                  <a:srgbClr val="FF0000"/>
                </a:solidFill>
              </a:rPr>
              <a:t> can </a:t>
            </a:r>
            <a:r>
              <a:rPr lang="it-IT" sz="2000" i="1" dirty="0" err="1" smtClean="0">
                <a:solidFill>
                  <a:srgbClr val="FF0000"/>
                </a:solidFill>
              </a:rPr>
              <a:t>be</a:t>
            </a:r>
            <a:r>
              <a:rPr lang="it-IT" sz="2000" i="1" dirty="0" smtClean="0">
                <a:solidFill>
                  <a:srgbClr val="FF0000"/>
                </a:solidFill>
              </a:rPr>
              <a:t>  </a:t>
            </a:r>
            <a:r>
              <a:rPr lang="it-IT" sz="2000" i="1" dirty="0" err="1" smtClean="0">
                <a:solidFill>
                  <a:srgbClr val="FF0000"/>
                </a:solidFill>
              </a:rPr>
              <a:t>also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implemented</a:t>
            </a:r>
            <a:r>
              <a:rPr lang="it-IT" sz="2000" i="1" dirty="0" smtClean="0">
                <a:solidFill>
                  <a:srgbClr val="FF0000"/>
                </a:solidFill>
              </a:rPr>
              <a:t>  in a </a:t>
            </a:r>
            <a:r>
              <a:rPr lang="it-IT" sz="2000" i="1" dirty="0" err="1" smtClean="0">
                <a:solidFill>
                  <a:srgbClr val="FF0000"/>
                </a:solidFill>
              </a:rPr>
              <a:t>tile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sampling</a:t>
            </a:r>
            <a:r>
              <a:rPr lang="it-IT" sz="2000" i="1" dirty="0" smtClean="0">
                <a:solidFill>
                  <a:srgbClr val="FF0000"/>
                </a:solidFill>
              </a:rPr>
              <a:t>  </a:t>
            </a:r>
            <a:r>
              <a:rPr lang="it-IT" sz="2000" i="1" dirty="0" err="1" smtClean="0">
                <a:solidFill>
                  <a:srgbClr val="FF0000"/>
                </a:solidFill>
              </a:rPr>
              <a:t>calorimeter</a:t>
            </a:r>
            <a:r>
              <a:rPr lang="it-IT" sz="20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A test </a:t>
            </a:r>
            <a:r>
              <a:rPr lang="it-IT" sz="2000" i="1" dirty="0" err="1" smtClean="0">
                <a:solidFill>
                  <a:srgbClr val="FF0000"/>
                </a:solidFill>
              </a:rPr>
              <a:t>of</a:t>
            </a:r>
            <a:r>
              <a:rPr lang="it-IT" sz="2000" i="1" dirty="0" smtClean="0">
                <a:solidFill>
                  <a:srgbClr val="FF0000"/>
                </a:solidFill>
              </a:rPr>
              <a:t> a </a:t>
            </a:r>
            <a:r>
              <a:rPr lang="it-IT" sz="2000" i="1" dirty="0" err="1" smtClean="0">
                <a:solidFill>
                  <a:srgbClr val="FF0000"/>
                </a:solidFill>
              </a:rPr>
              <a:t>small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prototype</a:t>
            </a:r>
            <a:r>
              <a:rPr lang="it-IT" sz="2000" i="1" dirty="0" smtClean="0">
                <a:solidFill>
                  <a:srgbClr val="FF0000"/>
                </a:solidFill>
              </a:rPr>
              <a:t>  9 x 9 </a:t>
            </a:r>
            <a:r>
              <a:rPr lang="it-IT" sz="2000" i="1" dirty="0" err="1" smtClean="0">
                <a:solidFill>
                  <a:srgbClr val="FF0000"/>
                </a:solidFill>
              </a:rPr>
              <a:t>cm²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was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performed</a:t>
            </a:r>
            <a:r>
              <a:rPr lang="it-IT" sz="2000" i="1" dirty="0" smtClean="0">
                <a:solidFill>
                  <a:srgbClr val="FF0000"/>
                </a:solidFill>
              </a:rPr>
              <a:t> in the 2010 test  </a:t>
            </a:r>
            <a:r>
              <a:rPr lang="it-IT" sz="2000" i="1" dirty="0" err="1" smtClean="0">
                <a:solidFill>
                  <a:srgbClr val="FF0000"/>
                </a:solidFill>
              </a:rPr>
              <a:t>beam</a:t>
            </a:r>
            <a:r>
              <a:rPr lang="it-IT" sz="2000" i="1" dirty="0" smtClean="0">
                <a:solidFill>
                  <a:srgbClr val="FF0000"/>
                </a:solidFill>
              </a:rPr>
              <a:t>. </a:t>
            </a:r>
          </a:p>
          <a:p>
            <a:endParaRPr lang="it-IT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   </a:t>
            </a:r>
            <a:r>
              <a:rPr lang="it-IT" i="1" dirty="0" err="1" smtClean="0">
                <a:solidFill>
                  <a:srgbClr val="7030A0"/>
                </a:solidFill>
              </a:rPr>
              <a:t>Two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samplings</a:t>
            </a:r>
            <a:r>
              <a:rPr lang="it-IT" i="1" dirty="0" smtClean="0">
                <a:solidFill>
                  <a:srgbClr val="7030A0"/>
                </a:solidFill>
              </a:rPr>
              <a:t>:   4 x (4mm </a:t>
            </a:r>
            <a:r>
              <a:rPr lang="it-IT" i="1" dirty="0" err="1" smtClean="0">
                <a:solidFill>
                  <a:srgbClr val="7030A0"/>
                </a:solidFill>
              </a:rPr>
              <a:t>Lead</a:t>
            </a:r>
            <a:r>
              <a:rPr lang="it-IT" i="1" dirty="0" smtClean="0">
                <a:solidFill>
                  <a:srgbClr val="7030A0"/>
                </a:solidFill>
              </a:rPr>
              <a:t> + 4 mm </a:t>
            </a:r>
            <a:r>
              <a:rPr lang="it-IT" i="1" dirty="0" err="1" smtClean="0">
                <a:solidFill>
                  <a:srgbClr val="7030A0"/>
                </a:solidFill>
              </a:rPr>
              <a:t>Quartz</a:t>
            </a:r>
            <a:r>
              <a:rPr lang="it-IT" i="1" dirty="0" smtClean="0">
                <a:solidFill>
                  <a:srgbClr val="7030A0"/>
                </a:solidFill>
              </a:rPr>
              <a:t> + 7mm </a:t>
            </a:r>
            <a:r>
              <a:rPr lang="it-IT" i="1" dirty="0" err="1" smtClean="0">
                <a:solidFill>
                  <a:srgbClr val="7030A0"/>
                </a:solidFill>
              </a:rPr>
              <a:t>Scint</a:t>
            </a:r>
            <a:r>
              <a:rPr lang="it-IT" i="1" dirty="0" smtClean="0">
                <a:solidFill>
                  <a:srgbClr val="7030A0"/>
                </a:solidFill>
              </a:rPr>
              <a:t>), </a:t>
            </a:r>
            <a:r>
              <a:rPr lang="it-IT" i="1" dirty="0" err="1" smtClean="0">
                <a:solidFill>
                  <a:srgbClr val="7030A0"/>
                </a:solidFill>
              </a:rPr>
              <a:t>for</a:t>
            </a:r>
            <a:r>
              <a:rPr lang="it-IT" i="1" dirty="0" smtClean="0">
                <a:solidFill>
                  <a:srgbClr val="7030A0"/>
                </a:solidFill>
              </a:rPr>
              <a:t>  a total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6 </a:t>
            </a:r>
            <a:r>
              <a:rPr lang="it-IT" i="1" dirty="0" err="1" smtClean="0">
                <a:solidFill>
                  <a:srgbClr val="7030A0"/>
                </a:solidFill>
              </a:rPr>
              <a:t>R.L.</a:t>
            </a: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i="1" dirty="0" smtClean="0">
                <a:solidFill>
                  <a:srgbClr val="7030A0"/>
                </a:solidFill>
              </a:rPr>
              <a:t>   Separate </a:t>
            </a:r>
            <a:r>
              <a:rPr lang="it-IT" i="1" dirty="0" err="1" smtClean="0">
                <a:solidFill>
                  <a:srgbClr val="7030A0"/>
                </a:solidFill>
              </a:rPr>
              <a:t>read</a:t>
            </a:r>
            <a:r>
              <a:rPr lang="it-IT" i="1" dirty="0" smtClean="0">
                <a:solidFill>
                  <a:srgbClr val="7030A0"/>
                </a:solidFill>
              </a:rPr>
              <a:t> out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and </a:t>
            </a:r>
            <a:r>
              <a:rPr lang="it-IT" i="1" dirty="0" err="1" smtClean="0">
                <a:solidFill>
                  <a:srgbClr val="7030A0"/>
                </a:solidFill>
              </a:rPr>
              <a:t>scintillation</a:t>
            </a:r>
            <a:r>
              <a:rPr lang="it-IT" i="1" dirty="0" smtClean="0">
                <a:solidFill>
                  <a:srgbClr val="7030A0"/>
                </a:solidFill>
              </a:rPr>
              <a:t> light in </a:t>
            </a:r>
            <a:r>
              <a:rPr lang="it-IT" i="1" dirty="0" err="1" smtClean="0">
                <a:solidFill>
                  <a:srgbClr val="7030A0"/>
                </a:solidFill>
              </a:rPr>
              <a:t>each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sampling</a:t>
            </a:r>
            <a:r>
              <a:rPr lang="it-IT" i="1" dirty="0" smtClean="0">
                <a:solidFill>
                  <a:srgbClr val="7030A0"/>
                </a:solidFill>
              </a:rPr>
              <a:t>.</a:t>
            </a:r>
            <a:endParaRPr lang="it-IT" i="1" dirty="0">
              <a:solidFill>
                <a:srgbClr val="7030A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1560" y="2132856"/>
            <a:ext cx="1800200" cy="2088232"/>
            <a:chOff x="467544" y="2276872"/>
            <a:chExt cx="2369332" cy="2601580"/>
          </a:xfrm>
        </p:grpSpPr>
        <p:grpSp>
          <p:nvGrpSpPr>
            <p:cNvPr id="7" name="Group 4"/>
            <p:cNvGrpSpPr/>
            <p:nvPr/>
          </p:nvGrpSpPr>
          <p:grpSpPr>
            <a:xfrm>
              <a:off x="539551" y="2708921"/>
              <a:ext cx="1872203" cy="1872200"/>
              <a:chOff x="3419872" y="2276870"/>
              <a:chExt cx="3528385" cy="3168340"/>
            </a:xfrm>
          </p:grpSpPr>
          <p:grpSp>
            <p:nvGrpSpPr>
              <p:cNvPr id="12" name="Group 78"/>
              <p:cNvGrpSpPr/>
              <p:nvPr/>
            </p:nvGrpSpPr>
            <p:grpSpPr>
              <a:xfrm>
                <a:off x="4795671" y="4046040"/>
                <a:ext cx="2152586" cy="1202594"/>
                <a:chOff x="4067944" y="4077072"/>
                <a:chExt cx="675983" cy="440525"/>
              </a:xfrm>
            </p:grpSpPr>
            <p:cxnSp>
              <p:nvCxnSpPr>
                <p:cNvPr id="46" name="Straight Connector 45"/>
                <p:cNvCxnSpPr>
                  <a:endCxn id="50" idx="2"/>
                </p:cNvCxnSpPr>
                <p:nvPr/>
              </p:nvCxnSpPr>
              <p:spPr>
                <a:xfrm>
                  <a:off x="4067944" y="4149080"/>
                  <a:ext cx="247587" cy="136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50" idx="0"/>
                  <a:endCxn id="51" idx="0"/>
                </p:cNvCxnSpPr>
                <p:nvPr/>
              </p:nvCxnSpPr>
              <p:spPr>
                <a:xfrm rot="16200000" flipH="1">
                  <a:off x="4487463" y="4128858"/>
                  <a:ext cx="144014" cy="360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endCxn id="50" idx="0"/>
                </p:cNvCxnSpPr>
                <p:nvPr/>
              </p:nvCxnSpPr>
              <p:spPr>
                <a:xfrm>
                  <a:off x="4211960" y="4077072"/>
                  <a:ext cx="167491" cy="1597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endCxn id="50" idx="4"/>
                </p:cNvCxnSpPr>
                <p:nvPr/>
              </p:nvCxnSpPr>
              <p:spPr>
                <a:xfrm flipV="1">
                  <a:off x="4067944" y="4366296"/>
                  <a:ext cx="248381" cy="708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/>
                <p:cNvSpPr/>
                <p:nvPr/>
              </p:nvSpPr>
              <p:spPr>
                <a:xfrm rot="1560000">
                  <a:off x="4311888" y="4229583"/>
                  <a:ext cx="72000" cy="144000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rot="1560000">
                  <a:off x="4671927" y="4373597"/>
                  <a:ext cx="72000" cy="144000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52" name="Straight Connector 51"/>
                <p:cNvCxnSpPr>
                  <a:stCxn id="50" idx="4"/>
                  <a:endCxn id="51" idx="4"/>
                </p:cNvCxnSpPr>
                <p:nvPr/>
              </p:nvCxnSpPr>
              <p:spPr>
                <a:xfrm rot="16200000" flipH="1">
                  <a:off x="4424337" y="4258283"/>
                  <a:ext cx="144014" cy="360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4067944" y="4077072"/>
                  <a:ext cx="144016" cy="720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3923928" y="4293096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Parallelogram 12"/>
              <p:cNvSpPr/>
              <p:nvPr/>
            </p:nvSpPr>
            <p:spPr>
              <a:xfrm rot="5400000">
                <a:off x="3387035" y="4275466"/>
                <a:ext cx="982878" cy="917203"/>
              </a:xfrm>
              <a:prstGeom prst="parallelogram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" name="Straight Connector 7"/>
              <p:cNvCxnSpPr/>
              <p:nvPr/>
            </p:nvCxnSpPr>
            <p:spPr>
              <a:xfrm flipV="1">
                <a:off x="4337075" y="4046053"/>
                <a:ext cx="917203" cy="39315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337075" y="3849477"/>
                <a:ext cx="917203" cy="196576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79"/>
              <p:cNvGrpSpPr/>
              <p:nvPr/>
            </p:nvGrpSpPr>
            <p:grpSpPr>
              <a:xfrm>
                <a:off x="4337069" y="4242616"/>
                <a:ext cx="2152586" cy="1202594"/>
                <a:chOff x="4067944" y="4077072"/>
                <a:chExt cx="675983" cy="440525"/>
              </a:xfrm>
            </p:grpSpPr>
            <p:cxnSp>
              <p:nvCxnSpPr>
                <p:cNvPr id="37" name="Straight Connector 36"/>
                <p:cNvCxnSpPr>
                  <a:endCxn id="41" idx="2"/>
                </p:cNvCxnSpPr>
                <p:nvPr/>
              </p:nvCxnSpPr>
              <p:spPr>
                <a:xfrm>
                  <a:off x="4067944" y="4149080"/>
                  <a:ext cx="247587" cy="136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41" idx="0"/>
                  <a:endCxn id="42" idx="0"/>
                </p:cNvCxnSpPr>
                <p:nvPr/>
              </p:nvCxnSpPr>
              <p:spPr>
                <a:xfrm rot="16200000" flipH="1">
                  <a:off x="4487463" y="4128858"/>
                  <a:ext cx="144014" cy="360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endCxn id="41" idx="0"/>
                </p:cNvCxnSpPr>
                <p:nvPr/>
              </p:nvCxnSpPr>
              <p:spPr>
                <a:xfrm>
                  <a:off x="4211960" y="4077072"/>
                  <a:ext cx="167491" cy="1597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endCxn id="41" idx="4"/>
                </p:cNvCxnSpPr>
                <p:nvPr/>
              </p:nvCxnSpPr>
              <p:spPr>
                <a:xfrm flipV="1">
                  <a:off x="4067944" y="4366296"/>
                  <a:ext cx="248381" cy="708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 rot="1560000">
                  <a:off x="4311888" y="4229583"/>
                  <a:ext cx="72000" cy="144000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1560000">
                  <a:off x="4671927" y="4373597"/>
                  <a:ext cx="72000" cy="144000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43" name="Straight Connector 42"/>
                <p:cNvCxnSpPr>
                  <a:stCxn id="41" idx="4"/>
                  <a:endCxn id="42" idx="4"/>
                </p:cNvCxnSpPr>
                <p:nvPr/>
              </p:nvCxnSpPr>
              <p:spPr>
                <a:xfrm rot="16200000" flipH="1">
                  <a:off x="4424337" y="4258283"/>
                  <a:ext cx="144014" cy="360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4067944" y="4077072"/>
                  <a:ext cx="144016" cy="720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3923928" y="4293096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 flipV="1">
                <a:off x="4337075" y="4832356"/>
                <a:ext cx="917203" cy="39315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1"/>
              <p:cNvCxnSpPr/>
              <p:nvPr/>
            </p:nvCxnSpPr>
            <p:spPr>
              <a:xfrm rot="5400000">
                <a:off x="4861127" y="4439204"/>
                <a:ext cx="78630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419872" y="3849477"/>
                <a:ext cx="917203" cy="39315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78474" y="4046053"/>
                <a:ext cx="917203" cy="196576"/>
              </a:xfrm>
              <a:prstGeom prst="line">
                <a:avLst/>
              </a:prstGeom>
              <a:ln w="952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117"/>
              <p:cNvGrpSpPr/>
              <p:nvPr/>
            </p:nvGrpSpPr>
            <p:grpSpPr>
              <a:xfrm>
                <a:off x="3879199" y="2276870"/>
                <a:ext cx="1376163" cy="1954604"/>
                <a:chOff x="899593" y="1268760"/>
                <a:chExt cx="432051" cy="715995"/>
              </a:xfrm>
            </p:grpSpPr>
            <p:cxnSp>
              <p:nvCxnSpPr>
                <p:cNvPr id="30" name="Straight Connector 29"/>
                <p:cNvCxnSpPr>
                  <a:stCxn id="31" idx="2"/>
                  <a:endCxn id="35" idx="2"/>
                </p:cNvCxnSpPr>
                <p:nvPr/>
              </p:nvCxnSpPr>
              <p:spPr>
                <a:xfrm rot="10800000">
                  <a:off x="1045302" y="1296947"/>
                  <a:ext cx="459" cy="284779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/>
                <p:cNvSpPr/>
                <p:nvPr/>
              </p:nvSpPr>
              <p:spPr>
                <a:xfrm rot="180000">
                  <a:off x="1045651" y="1553539"/>
                  <a:ext cx="158766" cy="6468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32" name="Straight Connector 31"/>
                <p:cNvCxnSpPr>
                  <a:endCxn id="31" idx="2"/>
                </p:cNvCxnSpPr>
                <p:nvPr/>
              </p:nvCxnSpPr>
              <p:spPr>
                <a:xfrm rot="5400000" flipH="1" flipV="1">
                  <a:off x="808802" y="1672516"/>
                  <a:ext cx="327749" cy="146168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endCxn id="31" idx="4"/>
                </p:cNvCxnSpPr>
                <p:nvPr/>
              </p:nvCxnSpPr>
              <p:spPr>
                <a:xfrm rot="16200000" flipV="1">
                  <a:off x="972207" y="1769311"/>
                  <a:ext cx="366579" cy="64310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endCxn id="31" idx="6"/>
                </p:cNvCxnSpPr>
                <p:nvPr/>
              </p:nvCxnSpPr>
              <p:spPr>
                <a:xfrm rot="16200000" flipV="1">
                  <a:off x="1106633" y="1687710"/>
                  <a:ext cx="322686" cy="127336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 rot="180000">
                  <a:off x="1045192" y="1268760"/>
                  <a:ext cx="158766" cy="6468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36" name="Straight Connector 35"/>
                <p:cNvCxnSpPr>
                  <a:stCxn id="35" idx="6"/>
                  <a:endCxn id="31" idx="6"/>
                </p:cNvCxnSpPr>
                <p:nvPr/>
              </p:nvCxnSpPr>
              <p:spPr>
                <a:xfrm>
                  <a:off x="1203849" y="1305256"/>
                  <a:ext cx="459" cy="284779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16"/>
              <p:cNvGrpSpPr/>
              <p:nvPr/>
            </p:nvGrpSpPr>
            <p:grpSpPr>
              <a:xfrm>
                <a:off x="3420597" y="2473446"/>
                <a:ext cx="1376163" cy="1954604"/>
                <a:chOff x="899593" y="1268760"/>
                <a:chExt cx="432051" cy="715995"/>
              </a:xfrm>
            </p:grpSpPr>
            <p:cxnSp>
              <p:nvCxnSpPr>
                <p:cNvPr id="23" name="Straight Connector 16"/>
                <p:cNvCxnSpPr>
                  <a:endCxn id="28" idx="2"/>
                </p:cNvCxnSpPr>
                <p:nvPr/>
              </p:nvCxnSpPr>
              <p:spPr>
                <a:xfrm rot="10800000">
                  <a:off x="1045302" y="1296947"/>
                  <a:ext cx="459" cy="284779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17"/>
                <p:cNvSpPr/>
                <p:nvPr/>
              </p:nvSpPr>
              <p:spPr>
                <a:xfrm rot="180000">
                  <a:off x="1045651" y="1553539"/>
                  <a:ext cx="158766" cy="6468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 flipH="1" flipV="1">
                  <a:off x="808802" y="1672516"/>
                  <a:ext cx="327749" cy="146168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6200000" flipV="1">
                  <a:off x="972207" y="1769311"/>
                  <a:ext cx="366579" cy="64310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V="1">
                  <a:off x="1106633" y="1687710"/>
                  <a:ext cx="322686" cy="127336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 rot="180000">
                  <a:off x="1045192" y="1268760"/>
                  <a:ext cx="158766" cy="6468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9" name="Straight Connector 28"/>
                <p:cNvCxnSpPr>
                  <a:stCxn id="28" idx="6"/>
                </p:cNvCxnSpPr>
                <p:nvPr/>
              </p:nvCxnSpPr>
              <p:spPr>
                <a:xfrm>
                  <a:off x="1203849" y="1305256"/>
                  <a:ext cx="459" cy="284779"/>
                </a:xfrm>
                <a:prstGeom prst="line">
                  <a:avLst/>
                </a:prstGeom>
                <a:ln w="6350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/>
            <p:cNvSpPr txBox="1"/>
            <p:nvPr/>
          </p:nvSpPr>
          <p:spPr>
            <a:xfrm>
              <a:off x="2051720" y="450912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C1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11760" y="414908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C2</a:t>
              </a:r>
              <a:endParaRPr lang="it-IT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1600" y="227687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S2</a:t>
              </a:r>
              <a:endParaRPr lang="it-I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4" y="2420888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</a:t>
              </a:r>
              <a:r>
                <a:rPr lang="it-IT" dirty="0" smtClean="0"/>
                <a:t>1</a:t>
              </a:r>
              <a:endParaRPr lang="it-IT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555776" y="2132856"/>
            <a:ext cx="1944216" cy="2437239"/>
            <a:chOff x="251520" y="2276872"/>
            <a:chExt cx="1944216" cy="2437239"/>
          </a:xfrm>
        </p:grpSpPr>
        <p:grpSp>
          <p:nvGrpSpPr>
            <p:cNvPr id="133" name="Group 132"/>
            <p:cNvGrpSpPr/>
            <p:nvPr/>
          </p:nvGrpSpPr>
          <p:grpSpPr>
            <a:xfrm flipV="1">
              <a:off x="395536" y="2636912"/>
              <a:ext cx="1743370" cy="1729855"/>
              <a:chOff x="323528" y="2589077"/>
              <a:chExt cx="1743370" cy="172985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23528" y="3027307"/>
                <a:ext cx="858675" cy="830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208223" y="3027307"/>
                <a:ext cx="858675" cy="830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grpSp>
            <p:nvGrpSpPr>
              <p:cNvPr id="58" name="Group 51"/>
              <p:cNvGrpSpPr>
                <a:grpSpLocks/>
              </p:cNvGrpSpPr>
              <p:nvPr/>
            </p:nvGrpSpPr>
            <p:grpSpPr bwMode="auto">
              <a:xfrm>
                <a:off x="427610" y="3234889"/>
                <a:ext cx="182143" cy="438230"/>
                <a:chOff x="3357554" y="928670"/>
                <a:chExt cx="500066" cy="1357322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3357554" y="928670"/>
                  <a:ext cx="142876" cy="135732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3500430" y="928670"/>
                  <a:ext cx="142876" cy="13573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3643306" y="928670"/>
                  <a:ext cx="214314" cy="1357322"/>
                </a:xfrm>
                <a:prstGeom prst="rect">
                  <a:avLst/>
                </a:prstGeom>
                <a:solidFill>
                  <a:srgbClr val="F1F98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</p:grpSp>
          <p:grpSp>
            <p:nvGrpSpPr>
              <p:cNvPr id="59" name="Group 52"/>
              <p:cNvGrpSpPr>
                <a:grpSpLocks/>
              </p:cNvGrpSpPr>
              <p:nvPr/>
            </p:nvGrpSpPr>
            <p:grpSpPr bwMode="auto">
              <a:xfrm>
                <a:off x="609755" y="3234889"/>
                <a:ext cx="182143" cy="438230"/>
                <a:chOff x="3357554" y="928670"/>
                <a:chExt cx="500066" cy="1357322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3357554" y="928670"/>
                  <a:ext cx="142876" cy="135732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500430" y="928670"/>
                  <a:ext cx="142876" cy="13573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3643306" y="928670"/>
                  <a:ext cx="214314" cy="1357322"/>
                </a:xfrm>
                <a:prstGeom prst="rect">
                  <a:avLst/>
                </a:prstGeom>
                <a:solidFill>
                  <a:srgbClr val="F1F98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</p:grpSp>
          <p:grpSp>
            <p:nvGrpSpPr>
              <p:cNvPr id="60" name="Group 4"/>
              <p:cNvGrpSpPr>
                <a:grpSpLocks/>
              </p:cNvGrpSpPr>
              <p:nvPr/>
            </p:nvGrpSpPr>
            <p:grpSpPr bwMode="auto">
              <a:xfrm>
                <a:off x="791896" y="3234889"/>
                <a:ext cx="182143" cy="438230"/>
                <a:chOff x="3357554" y="928670"/>
                <a:chExt cx="500066" cy="1357322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3357554" y="928670"/>
                  <a:ext cx="142876" cy="135732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19" name="Rectangle 2"/>
                <p:cNvSpPr/>
                <p:nvPr/>
              </p:nvSpPr>
              <p:spPr>
                <a:xfrm>
                  <a:off x="3500430" y="928670"/>
                  <a:ext cx="142876" cy="13573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20" name="Rectangle 3"/>
                <p:cNvSpPr/>
                <p:nvPr/>
              </p:nvSpPr>
              <p:spPr>
                <a:xfrm>
                  <a:off x="3643306" y="928670"/>
                  <a:ext cx="214314" cy="1357322"/>
                </a:xfrm>
                <a:prstGeom prst="rect">
                  <a:avLst/>
                </a:prstGeom>
                <a:solidFill>
                  <a:srgbClr val="F1F98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</p:grpSp>
          <p:grpSp>
            <p:nvGrpSpPr>
              <p:cNvPr id="61" name="Group 5"/>
              <p:cNvGrpSpPr>
                <a:grpSpLocks/>
              </p:cNvGrpSpPr>
              <p:nvPr/>
            </p:nvGrpSpPr>
            <p:grpSpPr bwMode="auto">
              <a:xfrm>
                <a:off x="974041" y="3234889"/>
                <a:ext cx="182143" cy="438230"/>
                <a:chOff x="3357554" y="928670"/>
                <a:chExt cx="500066" cy="1357322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3357554" y="928670"/>
                  <a:ext cx="142876" cy="135732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500430" y="928670"/>
                  <a:ext cx="142876" cy="13573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3643306" y="928670"/>
                  <a:ext cx="214314" cy="1357322"/>
                </a:xfrm>
                <a:prstGeom prst="rect">
                  <a:avLst/>
                </a:prstGeom>
                <a:solidFill>
                  <a:srgbClr val="F1F98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</p:grpSp>
          <p:grpSp>
            <p:nvGrpSpPr>
              <p:cNvPr id="62" name="Group 36"/>
              <p:cNvGrpSpPr>
                <a:grpSpLocks/>
              </p:cNvGrpSpPr>
              <p:nvPr/>
            </p:nvGrpSpPr>
            <p:grpSpPr bwMode="auto">
              <a:xfrm>
                <a:off x="1234245" y="3234889"/>
                <a:ext cx="728573" cy="438230"/>
                <a:chOff x="3357554" y="928670"/>
                <a:chExt cx="2000263" cy="1357322"/>
              </a:xfrm>
            </p:grpSpPr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3357554" y="928670"/>
                  <a:ext cx="1000131" cy="1357322"/>
                  <a:chOff x="3357554" y="928670"/>
                  <a:chExt cx="1000131" cy="1357322"/>
                </a:xfrm>
              </p:grpSpPr>
              <p:grpSp>
                <p:nvGrpSpPr>
                  <p:cNvPr id="107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3357554" y="928670"/>
                    <a:ext cx="500065" cy="1357322"/>
                    <a:chOff x="3357554" y="928670"/>
                    <a:chExt cx="500065" cy="1357322"/>
                  </a:xfrm>
                </p:grpSpPr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3357554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13" name="Rectangle 2"/>
                    <p:cNvSpPr/>
                    <p:nvPr/>
                  </p:nvSpPr>
                  <p:spPr>
                    <a:xfrm>
                      <a:off x="3500430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14" name="Rectangle 3"/>
                    <p:cNvSpPr/>
                    <p:nvPr/>
                  </p:nvSpPr>
                  <p:spPr>
                    <a:xfrm>
                      <a:off x="3643306" y="928670"/>
                      <a:ext cx="214313" cy="1357322"/>
                    </a:xfrm>
                    <a:prstGeom prst="rect">
                      <a:avLst/>
                    </a:prstGeom>
                    <a:solidFill>
                      <a:srgbClr val="F1F983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</p:grpSp>
              <p:grpSp>
                <p:nvGrpSpPr>
                  <p:cNvPr id="108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857619" y="928670"/>
                    <a:ext cx="500066" cy="1357322"/>
                    <a:chOff x="3357553" y="928670"/>
                    <a:chExt cx="500066" cy="1357322"/>
                  </a:xfrm>
                </p:grpSpPr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3357553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10" name="Rectangle 109"/>
                    <p:cNvSpPr/>
                    <p:nvPr/>
                  </p:nvSpPr>
                  <p:spPr>
                    <a:xfrm>
                      <a:off x="3500429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3643305" y="928670"/>
                      <a:ext cx="214314" cy="1357322"/>
                    </a:xfrm>
                    <a:prstGeom prst="rect">
                      <a:avLst/>
                    </a:prstGeom>
                    <a:solidFill>
                      <a:srgbClr val="F1F983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</p:grpSp>
            </p:grpSp>
            <p:grpSp>
              <p:nvGrpSpPr>
                <p:cNvPr id="98" name="Group 26"/>
                <p:cNvGrpSpPr>
                  <a:grpSpLocks/>
                </p:cNvGrpSpPr>
                <p:nvPr/>
              </p:nvGrpSpPr>
              <p:grpSpPr bwMode="auto">
                <a:xfrm>
                  <a:off x="4357686" y="928670"/>
                  <a:ext cx="1000131" cy="1357322"/>
                  <a:chOff x="3357554" y="928670"/>
                  <a:chExt cx="1000131" cy="1357322"/>
                </a:xfrm>
              </p:grpSpPr>
              <p:grpSp>
                <p:nvGrpSpPr>
                  <p:cNvPr id="9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3357554" y="928670"/>
                    <a:ext cx="500065" cy="1357322"/>
                    <a:chOff x="3357554" y="928670"/>
                    <a:chExt cx="500065" cy="1357322"/>
                  </a:xfrm>
                </p:grpSpPr>
                <p:sp>
                  <p:nvSpPr>
                    <p:cNvPr id="104" name="Rectangle 103"/>
                    <p:cNvSpPr/>
                    <p:nvPr/>
                  </p:nvSpPr>
                  <p:spPr>
                    <a:xfrm>
                      <a:off x="3357554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05" name="Rectangle 2"/>
                    <p:cNvSpPr/>
                    <p:nvPr/>
                  </p:nvSpPr>
                  <p:spPr>
                    <a:xfrm>
                      <a:off x="3500430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06" name="Rectangle 3"/>
                    <p:cNvSpPr/>
                    <p:nvPr/>
                  </p:nvSpPr>
                  <p:spPr>
                    <a:xfrm>
                      <a:off x="3643306" y="928670"/>
                      <a:ext cx="214313" cy="1357322"/>
                    </a:xfrm>
                    <a:prstGeom prst="rect">
                      <a:avLst/>
                    </a:prstGeom>
                    <a:solidFill>
                      <a:srgbClr val="F1F983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</p:grpSp>
              <p:grpSp>
                <p:nvGrpSpPr>
                  <p:cNvPr id="10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857619" y="928670"/>
                    <a:ext cx="500066" cy="1357322"/>
                    <a:chOff x="3357553" y="928670"/>
                    <a:chExt cx="500066" cy="1357322"/>
                  </a:xfrm>
                </p:grpSpPr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3357553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3500429" y="928670"/>
                      <a:ext cx="142876" cy="1357322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3643305" y="928670"/>
                      <a:ext cx="214314" cy="1357322"/>
                    </a:xfrm>
                    <a:prstGeom prst="rect">
                      <a:avLst/>
                    </a:prstGeom>
                    <a:solidFill>
                      <a:srgbClr val="F1F983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/>
                    </a:p>
                  </p:txBody>
                </p:sp>
              </p:grpSp>
            </p:grpSp>
          </p:grpSp>
          <p:grpSp>
            <p:nvGrpSpPr>
              <p:cNvPr id="63" name="Group 66"/>
              <p:cNvGrpSpPr>
                <a:grpSpLocks/>
              </p:cNvGrpSpPr>
              <p:nvPr/>
            </p:nvGrpSpPr>
            <p:grpSpPr bwMode="auto">
              <a:xfrm flipV="1">
                <a:off x="515494" y="2819206"/>
                <a:ext cx="510586" cy="418247"/>
                <a:chOff x="3786181" y="2276449"/>
                <a:chExt cx="1401033" cy="1295429"/>
              </a:xfrm>
            </p:grpSpPr>
            <p:grpSp>
              <p:nvGrpSpPr>
                <p:cNvPr id="91" name="Group 62"/>
                <p:cNvGrpSpPr>
                  <a:grpSpLocks/>
                </p:cNvGrpSpPr>
                <p:nvPr/>
              </p:nvGrpSpPr>
              <p:grpSpPr bwMode="auto">
                <a:xfrm flipH="1">
                  <a:off x="4503355" y="2276449"/>
                  <a:ext cx="683859" cy="1285888"/>
                  <a:chOff x="3813909" y="2276449"/>
                  <a:chExt cx="683859" cy="1285888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 flipH="1">
                    <a:off x="3474812" y="2615546"/>
                    <a:ext cx="1285884" cy="607689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6200000" flipH="1">
                    <a:off x="3765179" y="2829749"/>
                    <a:ext cx="1285885" cy="179292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63"/>
                <p:cNvGrpSpPr>
                  <a:grpSpLocks/>
                </p:cNvGrpSpPr>
                <p:nvPr/>
              </p:nvGrpSpPr>
              <p:grpSpPr bwMode="auto">
                <a:xfrm>
                  <a:off x="3786181" y="2285991"/>
                  <a:ext cx="679087" cy="1285887"/>
                  <a:chOff x="3750461" y="2285991"/>
                  <a:chExt cx="679087" cy="1285887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3411362" y="2625091"/>
                    <a:ext cx="1285886" cy="607687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 flipH="1">
                    <a:off x="3696959" y="2839288"/>
                    <a:ext cx="1285886" cy="179292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4" name="Group 74"/>
              <p:cNvGrpSpPr>
                <a:grpSpLocks/>
              </p:cNvGrpSpPr>
              <p:nvPr/>
            </p:nvGrpSpPr>
            <p:grpSpPr bwMode="auto">
              <a:xfrm>
                <a:off x="1364344" y="3673120"/>
                <a:ext cx="533708" cy="415165"/>
                <a:chOff x="3786182" y="2285992"/>
                <a:chExt cx="1464479" cy="1285886"/>
              </a:xfrm>
            </p:grpSpPr>
            <p:grpSp>
              <p:nvGrpSpPr>
                <p:cNvPr id="85" name="Group 62"/>
                <p:cNvGrpSpPr>
                  <a:grpSpLocks/>
                </p:cNvGrpSpPr>
                <p:nvPr/>
              </p:nvGrpSpPr>
              <p:grpSpPr bwMode="auto">
                <a:xfrm flipH="1">
                  <a:off x="4571575" y="2285992"/>
                  <a:ext cx="679086" cy="1285886"/>
                  <a:chOff x="3750462" y="2285992"/>
                  <a:chExt cx="679086" cy="1285886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3411363" y="2625091"/>
                    <a:ext cx="1285886" cy="607688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 flipH="1">
                    <a:off x="3696960" y="2839289"/>
                    <a:ext cx="1285886" cy="179291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63"/>
                <p:cNvGrpSpPr>
                  <a:grpSpLocks/>
                </p:cNvGrpSpPr>
                <p:nvPr/>
              </p:nvGrpSpPr>
              <p:grpSpPr bwMode="auto">
                <a:xfrm>
                  <a:off x="3786182" y="2285992"/>
                  <a:ext cx="679086" cy="1285886"/>
                  <a:chOff x="3750462" y="2285992"/>
                  <a:chExt cx="679086" cy="1285886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3411363" y="2625091"/>
                    <a:ext cx="1285886" cy="607688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H="1">
                    <a:off x="3696960" y="2839289"/>
                    <a:ext cx="1285886" cy="179291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5" name="Group 82"/>
              <p:cNvGrpSpPr>
                <a:grpSpLocks/>
              </p:cNvGrpSpPr>
              <p:nvPr/>
            </p:nvGrpSpPr>
            <p:grpSpPr bwMode="auto">
              <a:xfrm>
                <a:off x="583731" y="3673120"/>
                <a:ext cx="533708" cy="415165"/>
                <a:chOff x="3786182" y="2285992"/>
                <a:chExt cx="1464479" cy="1285886"/>
              </a:xfrm>
            </p:grpSpPr>
            <p:grpSp>
              <p:nvGrpSpPr>
                <p:cNvPr id="79" name="Group 62"/>
                <p:cNvGrpSpPr>
                  <a:grpSpLocks/>
                </p:cNvGrpSpPr>
                <p:nvPr/>
              </p:nvGrpSpPr>
              <p:grpSpPr bwMode="auto">
                <a:xfrm flipH="1">
                  <a:off x="4571575" y="2285992"/>
                  <a:ext cx="679086" cy="1285886"/>
                  <a:chOff x="3750462" y="2285992"/>
                  <a:chExt cx="679086" cy="1285886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3411363" y="2625091"/>
                    <a:ext cx="1285886" cy="607688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H="1">
                    <a:off x="3696960" y="2839289"/>
                    <a:ext cx="1285886" cy="179291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oup 63"/>
                <p:cNvGrpSpPr>
                  <a:grpSpLocks/>
                </p:cNvGrpSpPr>
                <p:nvPr/>
              </p:nvGrpSpPr>
              <p:grpSpPr bwMode="auto">
                <a:xfrm>
                  <a:off x="3786182" y="2285992"/>
                  <a:ext cx="679086" cy="1285886"/>
                  <a:chOff x="3750462" y="2285992"/>
                  <a:chExt cx="679086" cy="1285886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3411363" y="2625091"/>
                    <a:ext cx="1285886" cy="607688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16200000" flipH="1">
                    <a:off x="3696960" y="2839289"/>
                    <a:ext cx="1285886" cy="179291"/>
                  </a:xfrm>
                  <a:prstGeom prst="line">
                    <a:avLst/>
                  </a:prstGeom>
                  <a:ln w="76200">
                    <a:solidFill>
                      <a:srgbClr val="DFDB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" name="Group 89"/>
              <p:cNvGrpSpPr>
                <a:grpSpLocks/>
              </p:cNvGrpSpPr>
              <p:nvPr/>
            </p:nvGrpSpPr>
            <p:grpSpPr bwMode="auto">
              <a:xfrm flipV="1">
                <a:off x="1312303" y="2819724"/>
                <a:ext cx="533708" cy="415165"/>
                <a:chOff x="3786182" y="2285992"/>
                <a:chExt cx="1464479" cy="1285886"/>
              </a:xfrm>
            </p:grpSpPr>
            <p:grpSp>
              <p:nvGrpSpPr>
                <p:cNvPr id="73" name="Group 62"/>
                <p:cNvGrpSpPr>
                  <a:grpSpLocks/>
                </p:cNvGrpSpPr>
                <p:nvPr/>
              </p:nvGrpSpPr>
              <p:grpSpPr bwMode="auto">
                <a:xfrm flipH="1">
                  <a:off x="4571575" y="2285992"/>
                  <a:ext cx="679086" cy="1285886"/>
                  <a:chOff x="3750462" y="2285992"/>
                  <a:chExt cx="679086" cy="1285886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 rot="16200000" flipH="1">
                    <a:off x="3411363" y="2625091"/>
                    <a:ext cx="1285886" cy="607688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3696960" y="2839289"/>
                    <a:ext cx="1285886" cy="179291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63"/>
                <p:cNvGrpSpPr>
                  <a:grpSpLocks/>
                </p:cNvGrpSpPr>
                <p:nvPr/>
              </p:nvGrpSpPr>
              <p:grpSpPr bwMode="auto">
                <a:xfrm>
                  <a:off x="3786182" y="2285992"/>
                  <a:ext cx="679086" cy="1285886"/>
                  <a:chOff x="3750462" y="2285992"/>
                  <a:chExt cx="679086" cy="1285886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3411363" y="2625091"/>
                    <a:ext cx="1285886" cy="607688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3696960" y="2839289"/>
                    <a:ext cx="1285886" cy="179291"/>
                  </a:xfrm>
                  <a:prstGeom prst="line">
                    <a:avLst/>
                  </a:prstGeom>
                  <a:ln w="76200">
                    <a:solidFill>
                      <a:srgbClr val="B5FA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7" name="Rectangle 66"/>
              <p:cNvSpPr/>
              <p:nvPr/>
            </p:nvSpPr>
            <p:spPr>
              <a:xfrm>
                <a:off x="713835" y="2589077"/>
                <a:ext cx="104082" cy="230647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520469" y="2589077"/>
                <a:ext cx="104082" cy="230647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91896" y="4088285"/>
                <a:ext cx="104082" cy="230647"/>
              </a:xfrm>
              <a:prstGeom prst="rect">
                <a:avLst/>
              </a:prstGeom>
              <a:solidFill>
                <a:srgbClr val="F1F983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72509" y="4088285"/>
                <a:ext cx="104082" cy="230647"/>
              </a:xfrm>
              <a:prstGeom prst="rect">
                <a:avLst/>
              </a:prstGeom>
              <a:solidFill>
                <a:srgbClr val="F1F983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sp>
          <p:nvSpPr>
            <p:cNvPr id="71" name="TextBox 101"/>
            <p:cNvSpPr txBox="1">
              <a:spLocks noChangeArrowheads="1"/>
            </p:cNvSpPr>
            <p:nvPr/>
          </p:nvSpPr>
          <p:spPr bwMode="auto">
            <a:xfrm>
              <a:off x="323528" y="4437112"/>
              <a:ext cx="18722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200" dirty="0" err="1" smtClean="0">
                  <a:solidFill>
                    <a:srgbClr val="0000CC"/>
                  </a:solidFill>
                  <a:latin typeface="Arial"/>
                  <a:cs typeface="Arial"/>
                </a:rPr>
                <a:t>Hamamatsu</a:t>
              </a:r>
              <a:r>
                <a:rPr lang="it-IT" sz="1200" dirty="0">
                  <a:solidFill>
                    <a:srgbClr val="0000CC"/>
                  </a:solidFill>
                  <a:latin typeface="Arial"/>
                  <a:cs typeface="Arial"/>
                </a:rPr>
                <a:t> </a:t>
              </a:r>
              <a:r>
                <a:rPr lang="it-IT" sz="1200" dirty="0" smtClean="0">
                  <a:solidFill>
                    <a:srgbClr val="0000CC"/>
                  </a:solidFill>
                  <a:latin typeface="Arial"/>
                  <a:cs typeface="Arial"/>
                </a:rPr>
                <a:t> R8900 pm</a:t>
              </a:r>
              <a:endParaRPr lang="it-IT" sz="1200" dirty="0">
                <a:solidFill>
                  <a:srgbClr val="0000CC"/>
                </a:solidFill>
                <a:latin typeface="Arial"/>
                <a:cs typeface="Arial"/>
              </a:endParaRPr>
            </a:p>
          </p:txBody>
        </p:sp>
        <p:sp>
          <p:nvSpPr>
            <p:cNvPr id="72" name="TextBox 103"/>
            <p:cNvSpPr txBox="1">
              <a:spLocks noChangeArrowheads="1"/>
            </p:cNvSpPr>
            <p:nvPr/>
          </p:nvSpPr>
          <p:spPr bwMode="auto">
            <a:xfrm>
              <a:off x="251520" y="2276872"/>
              <a:ext cx="170406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200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Photonis</a:t>
              </a:r>
              <a:r>
                <a:rPr lang="it-IT" sz="1200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lang="it-IT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 XP </a:t>
              </a:r>
              <a:r>
                <a:rPr lang="it-IT" sz="1200" dirty="0">
                  <a:solidFill>
                    <a:srgbClr val="FF0000"/>
                  </a:solidFill>
                  <a:latin typeface="Arial"/>
                  <a:cs typeface="Arial"/>
                </a:rPr>
                <a:t>2970 </a:t>
              </a:r>
              <a:r>
                <a:rPr lang="it-IT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pm</a:t>
              </a:r>
              <a:endParaRPr lang="it-IT" sz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076056" y="2276872"/>
            <a:ext cx="2304257" cy="646331"/>
            <a:chOff x="4355976" y="2348880"/>
            <a:chExt cx="2304257" cy="646331"/>
          </a:xfrm>
        </p:grpSpPr>
        <p:grpSp>
          <p:nvGrpSpPr>
            <p:cNvPr id="140" name="Group 139"/>
            <p:cNvGrpSpPr/>
            <p:nvPr/>
          </p:nvGrpSpPr>
          <p:grpSpPr>
            <a:xfrm>
              <a:off x="5508104" y="2420888"/>
              <a:ext cx="1152129" cy="504054"/>
              <a:chOff x="5724127" y="2492897"/>
              <a:chExt cx="1152129" cy="504054"/>
            </a:xfrm>
          </p:grpSpPr>
          <p:sp>
            <p:nvSpPr>
              <p:cNvPr id="130" name="Rectangle 129"/>
              <p:cNvSpPr/>
              <p:nvPr/>
            </p:nvSpPr>
            <p:spPr bwMode="auto">
              <a:xfrm rot="5400000">
                <a:off x="6228184" y="1988840"/>
                <a:ext cx="144013" cy="115212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 rot="5400000">
                <a:off x="6228184" y="2132856"/>
                <a:ext cx="144016" cy="11521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 rot="5400000">
                <a:off x="6192180" y="2312876"/>
                <a:ext cx="216023" cy="1152128"/>
              </a:xfrm>
              <a:prstGeom prst="rect">
                <a:avLst/>
              </a:prstGeom>
              <a:solidFill>
                <a:srgbClr val="F7FCB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9" name="TextBox 113"/>
            <p:cNvSpPr txBox="1">
              <a:spLocks noChangeArrowheads="1"/>
            </p:cNvSpPr>
            <p:nvPr/>
          </p:nvSpPr>
          <p:spPr bwMode="auto">
            <a:xfrm>
              <a:off x="4355976" y="2348880"/>
              <a:ext cx="1116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200" b="1" dirty="0" err="1">
                  <a:solidFill>
                    <a:srgbClr val="0000CC"/>
                  </a:solidFill>
                  <a:latin typeface="Arial"/>
                  <a:cs typeface="Arial"/>
                </a:rPr>
                <a:t>4</a:t>
              </a:r>
              <a:r>
                <a:rPr lang="it-IT" sz="1200" b="1" dirty="0">
                  <a:solidFill>
                    <a:srgbClr val="0000CC"/>
                  </a:solidFill>
                  <a:latin typeface="Arial"/>
                  <a:cs typeface="Arial"/>
                </a:rPr>
                <a:t> mm </a:t>
              </a:r>
              <a:r>
                <a:rPr lang="it-IT" sz="1200" b="1" dirty="0" err="1">
                  <a:solidFill>
                    <a:srgbClr val="0000CC"/>
                  </a:solidFill>
                  <a:latin typeface="Arial"/>
                  <a:cs typeface="Arial"/>
                </a:rPr>
                <a:t>Lead</a:t>
              </a:r>
              <a:endParaRPr lang="it-IT" sz="1200" b="1" dirty="0">
                <a:solidFill>
                  <a:srgbClr val="0000CC"/>
                </a:solidFill>
                <a:latin typeface="Arial"/>
                <a:cs typeface="Arial"/>
              </a:endParaRPr>
            </a:p>
            <a:p>
              <a:r>
                <a:rPr lang="it-IT" sz="1200" b="1" dirty="0" err="1">
                  <a:solidFill>
                    <a:srgbClr val="0000CC"/>
                  </a:solidFill>
                  <a:latin typeface="Arial"/>
                  <a:cs typeface="Arial"/>
                </a:rPr>
                <a:t>4</a:t>
              </a:r>
              <a:r>
                <a:rPr lang="it-IT" sz="1200" b="1" dirty="0">
                  <a:solidFill>
                    <a:srgbClr val="0000CC"/>
                  </a:solidFill>
                  <a:latin typeface="Arial"/>
                  <a:cs typeface="Arial"/>
                </a:rPr>
                <a:t> mm </a:t>
              </a:r>
              <a:r>
                <a:rPr lang="it-IT" sz="1200" b="1" dirty="0" err="1">
                  <a:solidFill>
                    <a:srgbClr val="0000CC"/>
                  </a:solidFill>
                  <a:latin typeface="Arial"/>
                  <a:cs typeface="Arial"/>
                </a:rPr>
                <a:t>Quartz</a:t>
              </a:r>
              <a:endParaRPr lang="it-IT" sz="1200" b="1" dirty="0">
                <a:solidFill>
                  <a:srgbClr val="0000CC"/>
                </a:solidFill>
                <a:latin typeface="Arial"/>
                <a:cs typeface="Arial"/>
              </a:endParaRPr>
            </a:p>
            <a:p>
              <a:r>
                <a:rPr lang="it-IT" sz="1200" b="1" dirty="0" err="1">
                  <a:solidFill>
                    <a:srgbClr val="0000CC"/>
                  </a:solidFill>
                  <a:latin typeface="Arial"/>
                  <a:cs typeface="Arial"/>
                </a:rPr>
                <a:t>7</a:t>
              </a:r>
              <a:r>
                <a:rPr lang="it-IT" sz="1200" b="1" dirty="0">
                  <a:solidFill>
                    <a:srgbClr val="0000CC"/>
                  </a:solidFill>
                  <a:latin typeface="Arial"/>
                  <a:cs typeface="Arial"/>
                </a:rPr>
                <a:t> mm </a:t>
              </a:r>
              <a:r>
                <a:rPr lang="it-IT" sz="1200" b="1" dirty="0" err="1">
                  <a:solidFill>
                    <a:srgbClr val="0000CC"/>
                  </a:solidFill>
                  <a:latin typeface="Arial"/>
                  <a:cs typeface="Arial"/>
                </a:rPr>
                <a:t>Scint</a:t>
              </a:r>
              <a:r>
                <a:rPr lang="it-IT" sz="1200" b="1" dirty="0">
                  <a:solidFill>
                    <a:srgbClr val="0000CC"/>
                  </a:solidFill>
                  <a:latin typeface="Arial"/>
                  <a:cs typeface="Arial"/>
                </a:rPr>
                <a:t>.</a:t>
              </a:r>
            </a:p>
          </p:txBody>
        </p:sp>
      </p:grpSp>
      <p:cxnSp>
        <p:nvCxnSpPr>
          <p:cNvPr id="135" name="Straight Arrow Connector 134"/>
          <p:cNvCxnSpPr/>
          <p:nvPr/>
        </p:nvCxnSpPr>
        <p:spPr>
          <a:xfrm rot="10800000" flipV="1">
            <a:off x="1475656" y="2420888"/>
            <a:ext cx="1008112" cy="216024"/>
          </a:xfrm>
          <a:prstGeom prst="straightConnector1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10800000">
            <a:off x="2411760" y="4077072"/>
            <a:ext cx="432048" cy="1588"/>
          </a:xfrm>
          <a:prstGeom prst="straightConnector1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323528" y="3645024"/>
            <a:ext cx="504056" cy="216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0" y="3861048"/>
            <a:ext cx="72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beam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0" y="4725144"/>
            <a:ext cx="508690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u="sng" dirty="0" err="1" smtClean="0">
                <a:solidFill>
                  <a:srgbClr val="FF0000"/>
                </a:solidFill>
              </a:rPr>
              <a:t>Charge</a:t>
            </a:r>
            <a:r>
              <a:rPr lang="it-IT" u="sng" dirty="0" smtClean="0">
                <a:solidFill>
                  <a:srgbClr val="FF0000"/>
                </a:solidFill>
              </a:rPr>
              <a:t> </a:t>
            </a:r>
            <a:r>
              <a:rPr lang="it-IT" u="sng" dirty="0" err="1" smtClean="0">
                <a:solidFill>
                  <a:srgbClr val="FF0000"/>
                </a:solidFill>
              </a:rPr>
              <a:t>distribution</a:t>
            </a:r>
            <a:r>
              <a:rPr lang="it-IT" u="sng" dirty="0" smtClean="0">
                <a:solidFill>
                  <a:srgbClr val="FF0000"/>
                </a:solidFill>
              </a:rPr>
              <a:t>  in C1 PMT </a:t>
            </a:r>
            <a:r>
              <a:rPr lang="it-IT" u="sng" dirty="0" err="1" smtClean="0">
                <a:solidFill>
                  <a:srgbClr val="FF0000"/>
                </a:solidFill>
              </a:rPr>
              <a:t>for</a:t>
            </a:r>
            <a:r>
              <a:rPr lang="it-IT" u="sng" dirty="0" smtClean="0">
                <a:solidFill>
                  <a:srgbClr val="FF0000"/>
                </a:solidFill>
              </a:rPr>
              <a:t> 180 </a:t>
            </a:r>
            <a:r>
              <a:rPr lang="it-IT" u="sng" dirty="0" err="1" smtClean="0">
                <a:solidFill>
                  <a:srgbClr val="FF0000"/>
                </a:solidFill>
              </a:rPr>
              <a:t>GeV</a:t>
            </a:r>
            <a:r>
              <a:rPr lang="it-IT" u="sng" dirty="0" smtClean="0">
                <a:solidFill>
                  <a:srgbClr val="FF0000"/>
                </a:solidFill>
              </a:rPr>
              <a:t>/c  </a:t>
            </a:r>
            <a:r>
              <a:rPr lang="it-IT" u="sng" dirty="0" err="1" smtClean="0">
                <a:solidFill>
                  <a:srgbClr val="FF0000"/>
                </a:solidFill>
              </a:rPr>
              <a:t>muon</a:t>
            </a:r>
            <a:endParaRPr lang="it-IT" u="sng" dirty="0" smtClean="0">
              <a:solidFill>
                <a:srgbClr val="FF0000"/>
              </a:solidFill>
            </a:endParaRPr>
          </a:p>
          <a:p>
            <a:endParaRPr lang="it-IT" sz="8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  </a:t>
            </a:r>
            <a:r>
              <a:rPr lang="it-IT" dirty="0" err="1" smtClean="0">
                <a:solidFill>
                  <a:srgbClr val="7030A0"/>
                </a:solidFill>
              </a:rPr>
              <a:t>Fit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of</a:t>
            </a:r>
            <a:r>
              <a:rPr lang="it-IT" dirty="0" smtClean="0">
                <a:solidFill>
                  <a:srgbClr val="7030A0"/>
                </a:solidFill>
              </a:rPr>
              <a:t> a </a:t>
            </a:r>
            <a:r>
              <a:rPr lang="it-IT" dirty="0" err="1" smtClean="0">
                <a:solidFill>
                  <a:srgbClr val="7030A0"/>
                </a:solidFill>
              </a:rPr>
              <a:t>poissonian</a:t>
            </a: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it-IT" dirty="0" err="1" smtClean="0">
                <a:solidFill>
                  <a:srgbClr val="7030A0"/>
                </a:solidFill>
              </a:rPr>
              <a:t>for</a:t>
            </a:r>
            <a:r>
              <a:rPr lang="it-IT" dirty="0" smtClean="0">
                <a:solidFill>
                  <a:srgbClr val="7030A0"/>
                </a:solidFill>
              </a:rPr>
              <a:t>  the  </a:t>
            </a:r>
            <a:r>
              <a:rPr lang="it-IT" sz="2000" i="1" dirty="0" err="1" smtClean="0">
                <a:solidFill>
                  <a:srgbClr val="7030A0"/>
                </a:solidFill>
              </a:rPr>
              <a:t>N</a:t>
            </a:r>
            <a:r>
              <a:rPr lang="it-IT" sz="1600" i="1" dirty="0" err="1" smtClean="0">
                <a:solidFill>
                  <a:srgbClr val="7030A0"/>
                </a:solidFill>
              </a:rPr>
              <a:t>phe</a:t>
            </a: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it-IT" dirty="0" err="1" smtClean="0">
                <a:solidFill>
                  <a:srgbClr val="7030A0"/>
                </a:solidFill>
              </a:rPr>
              <a:t>convoluted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      </a:t>
            </a:r>
            <a:r>
              <a:rPr lang="it-IT" dirty="0" err="1" smtClean="0">
                <a:solidFill>
                  <a:srgbClr val="7030A0"/>
                </a:solidFill>
              </a:rPr>
              <a:t>with</a:t>
            </a:r>
            <a:r>
              <a:rPr lang="it-IT" dirty="0" smtClean="0">
                <a:solidFill>
                  <a:srgbClr val="7030A0"/>
                </a:solidFill>
              </a:rPr>
              <a:t>  a </a:t>
            </a:r>
            <a:r>
              <a:rPr lang="it-IT" dirty="0" err="1" smtClean="0">
                <a:solidFill>
                  <a:srgbClr val="7030A0"/>
                </a:solidFill>
              </a:rPr>
              <a:t>gaussian</a:t>
            </a: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it-IT" dirty="0" err="1" smtClean="0">
                <a:solidFill>
                  <a:srgbClr val="7030A0"/>
                </a:solidFill>
              </a:rPr>
              <a:t>with</a:t>
            </a: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el-GR" sz="2000" i="1" dirty="0" smtClean="0">
                <a:solidFill>
                  <a:srgbClr val="7030A0"/>
                </a:solidFill>
              </a:rPr>
              <a:t>σ</a:t>
            </a:r>
            <a:r>
              <a:rPr lang="it-IT" sz="2000" i="1" dirty="0" smtClean="0">
                <a:solidFill>
                  <a:srgbClr val="7030A0"/>
                </a:solidFill>
              </a:rPr>
              <a:t>² = a + b </a:t>
            </a:r>
            <a:r>
              <a:rPr lang="it-IT" sz="2000" i="1" dirty="0" err="1" smtClean="0">
                <a:solidFill>
                  <a:srgbClr val="7030A0"/>
                </a:solidFill>
              </a:rPr>
              <a:t>·N</a:t>
            </a:r>
            <a:r>
              <a:rPr lang="it-IT" sz="1600" i="1" dirty="0" err="1" smtClean="0">
                <a:solidFill>
                  <a:srgbClr val="7030A0"/>
                </a:solidFill>
              </a:rPr>
              <a:t>phe</a:t>
            </a:r>
            <a:r>
              <a:rPr lang="it-IT" sz="1600" i="1" dirty="0" smtClean="0">
                <a:solidFill>
                  <a:srgbClr val="7030A0"/>
                </a:solidFill>
              </a:rPr>
              <a:t> .</a:t>
            </a:r>
          </a:p>
          <a:p>
            <a:pPr>
              <a:buFont typeface="Wingdings" pitchFamily="2" charset="2"/>
              <a:buChar char="Ø"/>
            </a:pPr>
            <a:r>
              <a:rPr lang="it-IT" sz="1600" i="1" dirty="0" smtClean="0">
                <a:solidFill>
                  <a:srgbClr val="7030A0"/>
                </a:solidFill>
              </a:rPr>
              <a:t>  </a:t>
            </a:r>
            <a:r>
              <a:rPr lang="it-IT" dirty="0" smtClean="0">
                <a:solidFill>
                  <a:srgbClr val="7030A0"/>
                </a:solidFill>
              </a:rPr>
              <a:t>In </a:t>
            </a:r>
            <a:r>
              <a:rPr lang="it-IT" dirty="0" err="1" smtClean="0">
                <a:solidFill>
                  <a:srgbClr val="7030A0"/>
                </a:solidFill>
              </a:rPr>
              <a:t>both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modules</a:t>
            </a:r>
            <a:r>
              <a:rPr lang="it-IT" dirty="0" smtClean="0">
                <a:solidFill>
                  <a:srgbClr val="7030A0"/>
                </a:solidFill>
              </a:rPr>
              <a:t>:   </a:t>
            </a:r>
            <a:r>
              <a:rPr lang="it-IT" sz="2000" i="1" dirty="0" err="1" smtClean="0">
                <a:solidFill>
                  <a:srgbClr val="7030A0"/>
                </a:solidFill>
              </a:rPr>
              <a:t>N</a:t>
            </a:r>
            <a:r>
              <a:rPr lang="it-IT" i="1" dirty="0" err="1" smtClean="0">
                <a:solidFill>
                  <a:srgbClr val="7030A0"/>
                </a:solidFill>
              </a:rPr>
              <a:t>phe</a:t>
            </a:r>
            <a:r>
              <a:rPr lang="it-IT" dirty="0" smtClean="0">
                <a:solidFill>
                  <a:srgbClr val="7030A0"/>
                </a:solidFill>
              </a:rPr>
              <a:t> = 1.3  </a:t>
            </a:r>
            <a:r>
              <a:rPr lang="it-IT" dirty="0" err="1" smtClean="0">
                <a:solidFill>
                  <a:srgbClr val="7030A0"/>
                </a:solidFill>
              </a:rPr>
              <a:t>for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normal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beam</a:t>
            </a:r>
            <a:r>
              <a:rPr lang="it-IT" dirty="0" smtClean="0">
                <a:solidFill>
                  <a:srgbClr val="7030A0"/>
                </a:solidFill>
              </a:rPr>
              <a:t> , 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                                              1.6  </a:t>
            </a:r>
            <a:r>
              <a:rPr lang="it-IT" dirty="0" err="1" smtClean="0">
                <a:solidFill>
                  <a:srgbClr val="7030A0"/>
                </a:solidFill>
              </a:rPr>
              <a:t>for</a:t>
            </a:r>
            <a:r>
              <a:rPr lang="it-IT" dirty="0" smtClean="0">
                <a:solidFill>
                  <a:srgbClr val="7030A0"/>
                </a:solidFill>
              </a:rPr>
              <a:t> 12° </a:t>
            </a:r>
            <a:r>
              <a:rPr lang="it-IT" dirty="0" err="1" smtClean="0">
                <a:solidFill>
                  <a:srgbClr val="7030A0"/>
                </a:solidFill>
              </a:rPr>
              <a:t>tilted</a:t>
            </a:r>
            <a:r>
              <a:rPr lang="it-IT" dirty="0" smtClean="0">
                <a:solidFill>
                  <a:srgbClr val="7030A0"/>
                </a:solidFill>
              </a:rPr>
              <a:t> detector.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it-IT" dirty="0" err="1" smtClean="0">
                <a:solidFill>
                  <a:srgbClr val="7030A0"/>
                </a:solidFill>
              </a:rPr>
              <a:t>Average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signal</a:t>
            </a: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it-IT" dirty="0" err="1" smtClean="0">
                <a:solidFill>
                  <a:srgbClr val="7030A0"/>
                </a:solidFill>
              </a:rPr>
              <a:t>for</a:t>
            </a:r>
            <a:r>
              <a:rPr lang="it-IT" dirty="0" smtClean="0">
                <a:solidFill>
                  <a:srgbClr val="7030A0"/>
                </a:solidFill>
              </a:rPr>
              <a:t>  1 </a:t>
            </a:r>
            <a:r>
              <a:rPr lang="it-IT" i="1" dirty="0" err="1" smtClean="0">
                <a:solidFill>
                  <a:srgbClr val="7030A0"/>
                </a:solidFill>
              </a:rPr>
              <a:t>phe</a:t>
            </a:r>
            <a:r>
              <a:rPr lang="it-IT" dirty="0" smtClean="0">
                <a:solidFill>
                  <a:srgbClr val="7030A0"/>
                </a:solidFill>
              </a:rPr>
              <a:t>  =  PMT </a:t>
            </a:r>
            <a:r>
              <a:rPr lang="it-IT" dirty="0" err="1" smtClean="0">
                <a:solidFill>
                  <a:srgbClr val="7030A0"/>
                </a:solidFill>
              </a:rPr>
              <a:t>gain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796136" y="6381328"/>
            <a:ext cx="28803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 err="1" smtClean="0">
                <a:solidFill>
                  <a:srgbClr val="FF0000"/>
                </a:solidFill>
              </a:rPr>
              <a:t>Integrated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Charge</a:t>
            </a:r>
            <a:r>
              <a:rPr lang="it-IT" sz="1600" b="1" i="1" dirty="0" smtClean="0">
                <a:solidFill>
                  <a:srgbClr val="FF0000"/>
                </a:solidFill>
              </a:rPr>
              <a:t>  (</a:t>
            </a:r>
            <a:r>
              <a:rPr lang="it-IT" sz="1600" b="1" i="1" dirty="0" err="1" smtClean="0">
                <a:solidFill>
                  <a:srgbClr val="FF0000"/>
                </a:solidFill>
              </a:rPr>
              <a:t>unit</a:t>
            </a:r>
            <a:r>
              <a:rPr lang="it-IT" sz="1600" b="1" i="1" dirty="0" smtClean="0">
                <a:solidFill>
                  <a:srgbClr val="FF0000"/>
                </a:solidFill>
              </a:rPr>
              <a:t>: 10⁵e )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2736"/>
            <a:ext cx="5184576" cy="352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844824"/>
            <a:ext cx="3676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7168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80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GeV</a:t>
            </a:r>
            <a:r>
              <a:rPr lang="it-IT" sz="3200" b="1" i="1" dirty="0" smtClean="0">
                <a:solidFill>
                  <a:srgbClr val="FF0000"/>
                </a:solidFill>
              </a:rPr>
              <a:t> 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electrons</a:t>
            </a:r>
            <a:r>
              <a:rPr lang="it-IT" sz="3200" b="1" i="1" dirty="0" smtClean="0">
                <a:solidFill>
                  <a:srgbClr val="FF0000"/>
                </a:solidFill>
              </a:rPr>
              <a:t>  in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Quartz</a:t>
            </a:r>
            <a:r>
              <a:rPr lang="it-IT" sz="3200" b="1" i="1" dirty="0" smtClean="0">
                <a:solidFill>
                  <a:srgbClr val="FF0000"/>
                </a:solidFill>
              </a:rPr>
              <a:t> –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Scint</a:t>
            </a:r>
            <a:r>
              <a:rPr lang="it-IT" sz="3200" b="1" i="1" dirty="0" smtClean="0">
                <a:solidFill>
                  <a:srgbClr val="FF0000"/>
                </a:solidFill>
              </a:rPr>
              <a:t>. 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Tiles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78061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   </a:t>
            </a:r>
            <a:r>
              <a:rPr lang="it-IT" i="1" dirty="0" err="1" smtClean="0">
                <a:solidFill>
                  <a:srgbClr val="002060"/>
                </a:solidFill>
              </a:rPr>
              <a:t>From</a:t>
            </a:r>
            <a:r>
              <a:rPr lang="it-IT" i="1" dirty="0" smtClean="0">
                <a:solidFill>
                  <a:srgbClr val="002060"/>
                </a:solidFill>
              </a:rPr>
              <a:t> a  Geant4  </a:t>
            </a:r>
            <a:r>
              <a:rPr lang="it-IT" i="1" dirty="0" err="1" smtClean="0">
                <a:solidFill>
                  <a:srgbClr val="002060"/>
                </a:solidFill>
              </a:rPr>
              <a:t>simulation</a:t>
            </a:r>
            <a:r>
              <a:rPr lang="it-IT" i="1" dirty="0" smtClean="0">
                <a:solidFill>
                  <a:srgbClr val="002060"/>
                </a:solidFill>
              </a:rPr>
              <a:t>:     1.7 </a:t>
            </a:r>
            <a:r>
              <a:rPr lang="it-IT" i="1" dirty="0" err="1" smtClean="0">
                <a:solidFill>
                  <a:srgbClr val="002060"/>
                </a:solidFill>
              </a:rPr>
              <a:t>GeV</a:t>
            </a:r>
            <a:r>
              <a:rPr lang="it-IT" i="1" dirty="0" smtClean="0">
                <a:solidFill>
                  <a:srgbClr val="002060"/>
                </a:solidFill>
              </a:rPr>
              <a:t> / 11.3 </a:t>
            </a:r>
            <a:r>
              <a:rPr lang="it-IT" i="1" dirty="0" err="1" smtClean="0">
                <a:solidFill>
                  <a:srgbClr val="002060"/>
                </a:solidFill>
              </a:rPr>
              <a:t>GeV</a:t>
            </a:r>
            <a:r>
              <a:rPr lang="it-IT" i="1" dirty="0" smtClean="0">
                <a:solidFill>
                  <a:srgbClr val="002060"/>
                </a:solidFill>
              </a:rPr>
              <a:t>  </a:t>
            </a:r>
            <a:r>
              <a:rPr lang="it-IT" i="1" dirty="0" err="1" smtClean="0">
                <a:solidFill>
                  <a:srgbClr val="002060"/>
                </a:solidFill>
              </a:rPr>
              <a:t>deposited</a:t>
            </a:r>
            <a:r>
              <a:rPr lang="it-IT" i="1" dirty="0" smtClean="0">
                <a:solidFill>
                  <a:srgbClr val="002060"/>
                </a:solidFill>
              </a:rPr>
              <a:t>  in  </a:t>
            </a:r>
            <a:r>
              <a:rPr lang="it-IT" i="1" dirty="0" err="1" smtClean="0">
                <a:solidFill>
                  <a:srgbClr val="002060"/>
                </a:solidFill>
              </a:rPr>
              <a:t>module</a:t>
            </a:r>
            <a:r>
              <a:rPr lang="it-IT" i="1" dirty="0" smtClean="0">
                <a:solidFill>
                  <a:srgbClr val="002060"/>
                </a:solidFill>
              </a:rPr>
              <a:t> 1 / 2.</a:t>
            </a:r>
          </a:p>
          <a:p>
            <a:pPr>
              <a:buFont typeface="Wingdings" pitchFamily="2" charset="2"/>
              <a:buChar char="Ø"/>
            </a:pPr>
            <a:r>
              <a:rPr lang="it-IT" i="1" dirty="0" smtClean="0">
                <a:solidFill>
                  <a:srgbClr val="002060"/>
                </a:solidFill>
              </a:rPr>
              <a:t>   </a:t>
            </a:r>
            <a:r>
              <a:rPr lang="it-IT" i="1" dirty="0" err="1" smtClean="0">
                <a:solidFill>
                  <a:srgbClr val="002060"/>
                </a:solidFill>
              </a:rPr>
              <a:t>From</a:t>
            </a:r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</a:rPr>
              <a:t>average</a:t>
            </a:r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</a:rPr>
              <a:t>signals</a:t>
            </a:r>
            <a:r>
              <a:rPr lang="it-IT" i="1" dirty="0" smtClean="0">
                <a:solidFill>
                  <a:srgbClr val="002060"/>
                </a:solidFill>
              </a:rPr>
              <a:t> in C1 and C2 and PMT </a:t>
            </a:r>
            <a:r>
              <a:rPr lang="it-IT" i="1" dirty="0" err="1" smtClean="0">
                <a:solidFill>
                  <a:srgbClr val="002060"/>
                </a:solidFill>
              </a:rPr>
              <a:t>gains</a:t>
            </a:r>
            <a:r>
              <a:rPr lang="it-IT" i="1" dirty="0" smtClean="0">
                <a:solidFill>
                  <a:srgbClr val="002060"/>
                </a:solidFill>
              </a:rPr>
              <a:t> :</a:t>
            </a:r>
          </a:p>
          <a:p>
            <a:endParaRPr lang="it-IT" sz="800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            </a:t>
            </a:r>
            <a:r>
              <a:rPr lang="it-IT" i="1" dirty="0" smtClean="0">
                <a:solidFill>
                  <a:srgbClr val="FF0000"/>
                </a:solidFill>
              </a:rPr>
              <a:t>58 </a:t>
            </a:r>
            <a:r>
              <a:rPr lang="it-IT" i="1" dirty="0" err="1" smtClean="0">
                <a:solidFill>
                  <a:srgbClr val="FF0000"/>
                </a:solidFill>
              </a:rPr>
              <a:t>Nphe</a:t>
            </a:r>
            <a:r>
              <a:rPr lang="it-IT" i="1" dirty="0" smtClean="0">
                <a:solidFill>
                  <a:srgbClr val="FF0000"/>
                </a:solidFill>
              </a:rPr>
              <a:t>/ </a:t>
            </a:r>
            <a:r>
              <a:rPr lang="it-IT" i="1" dirty="0" err="1" smtClean="0">
                <a:solidFill>
                  <a:srgbClr val="FF0000"/>
                </a:solidFill>
              </a:rPr>
              <a:t>GeV</a:t>
            </a:r>
            <a:r>
              <a:rPr lang="it-IT" i="1" dirty="0" smtClean="0">
                <a:solidFill>
                  <a:srgbClr val="FF0000"/>
                </a:solidFill>
              </a:rPr>
              <a:t>     in  </a:t>
            </a:r>
            <a:r>
              <a:rPr lang="it-IT" i="1" dirty="0" err="1" smtClean="0">
                <a:solidFill>
                  <a:srgbClr val="FF0000"/>
                </a:solidFill>
              </a:rPr>
              <a:t>module</a:t>
            </a:r>
            <a:r>
              <a:rPr lang="it-IT" i="1" dirty="0" smtClean="0">
                <a:solidFill>
                  <a:srgbClr val="FF0000"/>
                </a:solidFill>
              </a:rPr>
              <a:t> 1 ,      47 </a:t>
            </a:r>
            <a:r>
              <a:rPr lang="it-IT" i="1" dirty="0" err="1" smtClean="0">
                <a:solidFill>
                  <a:srgbClr val="FF0000"/>
                </a:solidFill>
              </a:rPr>
              <a:t>Nphe</a:t>
            </a:r>
            <a:r>
              <a:rPr lang="it-IT" i="1" dirty="0" smtClean="0">
                <a:solidFill>
                  <a:srgbClr val="FF0000"/>
                </a:solidFill>
              </a:rPr>
              <a:t> / </a:t>
            </a:r>
            <a:r>
              <a:rPr lang="it-IT" i="1" dirty="0" err="1" smtClean="0">
                <a:solidFill>
                  <a:srgbClr val="FF0000"/>
                </a:solidFill>
              </a:rPr>
              <a:t>GeV</a:t>
            </a:r>
            <a:r>
              <a:rPr lang="it-IT" i="1" dirty="0" smtClean="0">
                <a:solidFill>
                  <a:srgbClr val="FF0000"/>
                </a:solidFill>
              </a:rPr>
              <a:t>  in </a:t>
            </a:r>
            <a:r>
              <a:rPr lang="it-IT" i="1" dirty="0" err="1" smtClean="0">
                <a:solidFill>
                  <a:srgbClr val="FF0000"/>
                </a:solidFill>
              </a:rPr>
              <a:t>module</a:t>
            </a:r>
            <a:r>
              <a:rPr lang="it-IT" i="1" dirty="0" smtClean="0">
                <a:solidFill>
                  <a:srgbClr val="FF0000"/>
                </a:solidFill>
              </a:rPr>
              <a:t> 2 </a:t>
            </a:r>
          </a:p>
          <a:p>
            <a:endParaRPr lang="it-IT" sz="800" i="1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        </a:t>
            </a:r>
            <a:r>
              <a:rPr lang="it-IT" i="1" dirty="0" err="1" smtClean="0">
                <a:solidFill>
                  <a:srgbClr val="FF0000"/>
                </a:solidFill>
              </a:rPr>
              <a:t>Comparable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with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Cherenkov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crystal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yield</a:t>
            </a:r>
            <a:r>
              <a:rPr lang="it-IT" i="1" dirty="0" smtClean="0">
                <a:solidFill>
                  <a:srgbClr val="FF0000"/>
                </a:solidFill>
              </a:rPr>
              <a:t>.  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556792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       </a:t>
            </a:r>
            <a:r>
              <a:rPr lang="it-IT" sz="2000" b="1" dirty="0" err="1" smtClean="0">
                <a:solidFill>
                  <a:srgbClr val="FF0000"/>
                </a:solidFill>
              </a:rPr>
              <a:t>C</a:t>
            </a:r>
            <a:r>
              <a:rPr lang="it-IT" sz="1400" b="1" dirty="0" err="1" smtClean="0">
                <a:solidFill>
                  <a:srgbClr val="FF0000"/>
                </a:solidFill>
              </a:rPr>
              <a:t>tot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   vs    </a:t>
            </a:r>
            <a:r>
              <a:rPr lang="it-IT" sz="2000" b="1" dirty="0" err="1" smtClean="0">
                <a:solidFill>
                  <a:srgbClr val="FF0000"/>
                </a:solidFill>
              </a:rPr>
              <a:t>Scint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</a:rPr>
              <a:t>tot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4293096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1403648" y="4437112"/>
            <a:ext cx="28803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i="1" dirty="0" err="1" smtClean="0">
                <a:solidFill>
                  <a:srgbClr val="FF0000"/>
                </a:solidFill>
              </a:rPr>
              <a:t>Integrated</a:t>
            </a:r>
            <a:r>
              <a:rPr lang="it-IT" sz="1400" i="1" dirty="0" smtClean="0">
                <a:solidFill>
                  <a:srgbClr val="FF0000"/>
                </a:solidFill>
              </a:rPr>
              <a:t> </a:t>
            </a:r>
            <a:r>
              <a:rPr lang="it-IT" sz="1400" i="1" dirty="0" err="1" smtClean="0">
                <a:solidFill>
                  <a:srgbClr val="FF0000"/>
                </a:solidFill>
              </a:rPr>
              <a:t>Charge</a:t>
            </a:r>
            <a:r>
              <a:rPr lang="it-IT" sz="1400" i="1" dirty="0" smtClean="0">
                <a:solidFill>
                  <a:srgbClr val="FF0000"/>
                </a:solidFill>
              </a:rPr>
              <a:t>  </a:t>
            </a:r>
            <a:r>
              <a:rPr lang="it-IT" sz="1400" i="1" dirty="0" smtClean="0">
                <a:solidFill>
                  <a:srgbClr val="FF0000"/>
                </a:solidFill>
              </a:rPr>
              <a:t>(</a:t>
            </a:r>
            <a:r>
              <a:rPr lang="it-IT" sz="1400" i="1" dirty="0" err="1" smtClean="0">
                <a:solidFill>
                  <a:srgbClr val="FF0000"/>
                </a:solidFill>
              </a:rPr>
              <a:t>a.u.</a:t>
            </a:r>
            <a:r>
              <a:rPr lang="it-IT" sz="1400" i="1" dirty="0" smtClean="0">
                <a:solidFill>
                  <a:srgbClr val="FF0000"/>
                </a:solidFill>
              </a:rPr>
              <a:t>)</a:t>
            </a:r>
            <a:endParaRPr lang="it-IT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284984"/>
            <a:ext cx="1870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0"/>
            <a:ext cx="630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u="sng" dirty="0" smtClean="0">
                <a:solidFill>
                  <a:srgbClr val="FF0000"/>
                </a:solidFill>
              </a:rPr>
              <a:t>The New </a:t>
            </a:r>
            <a:r>
              <a:rPr lang="it-IT" sz="4000" b="1" i="1" u="sng" dirty="0" err="1" smtClean="0">
                <a:solidFill>
                  <a:srgbClr val="FF0000"/>
                </a:solidFill>
              </a:rPr>
              <a:t>Dream</a:t>
            </a:r>
            <a:r>
              <a:rPr lang="it-IT" sz="4000" b="1" i="1" u="sng" dirty="0" smtClean="0">
                <a:solidFill>
                  <a:srgbClr val="FF0000"/>
                </a:solidFill>
              </a:rPr>
              <a:t> </a:t>
            </a:r>
            <a:r>
              <a:rPr lang="it-IT" sz="4000" b="1" i="1" u="sng" dirty="0" err="1" smtClean="0">
                <a:solidFill>
                  <a:srgbClr val="FF0000"/>
                </a:solidFill>
              </a:rPr>
              <a:t>Calorimeter</a:t>
            </a:r>
            <a:endParaRPr lang="it-IT" sz="40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57106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The DREAM </a:t>
            </a:r>
            <a:r>
              <a:rPr lang="it-IT" sz="2000" i="1" dirty="0" err="1" smtClean="0">
                <a:solidFill>
                  <a:srgbClr val="FF0000"/>
                </a:solidFill>
              </a:rPr>
              <a:t>Collaboration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is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now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preparing</a:t>
            </a:r>
            <a:r>
              <a:rPr lang="it-IT" sz="2000" i="1" dirty="0" smtClean="0">
                <a:solidFill>
                  <a:srgbClr val="FF0000"/>
                </a:solidFill>
              </a:rPr>
              <a:t> a </a:t>
            </a:r>
            <a:r>
              <a:rPr lang="it-IT" sz="2000" i="1" dirty="0" err="1" smtClean="0">
                <a:solidFill>
                  <a:srgbClr val="FF0000"/>
                </a:solidFill>
              </a:rPr>
              <a:t>new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prototype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of</a:t>
            </a:r>
            <a:r>
              <a:rPr lang="it-IT" sz="2000" i="1" dirty="0" smtClean="0">
                <a:solidFill>
                  <a:srgbClr val="FF0000"/>
                </a:solidFill>
              </a:rPr>
              <a:t> DREAM </a:t>
            </a:r>
            <a:r>
              <a:rPr lang="it-IT" sz="2000" i="1" dirty="0" err="1" smtClean="0">
                <a:solidFill>
                  <a:srgbClr val="FF0000"/>
                </a:solidFill>
              </a:rPr>
              <a:t>like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c</a:t>
            </a:r>
            <a:r>
              <a:rPr lang="it-IT" sz="2000" i="1" dirty="0" err="1" smtClean="0">
                <a:solidFill>
                  <a:srgbClr val="FF0000"/>
                </a:solidFill>
              </a:rPr>
              <a:t>alorimeter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with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better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performances</a:t>
            </a:r>
            <a:r>
              <a:rPr lang="it-IT" sz="2000" i="1" dirty="0" smtClean="0">
                <a:solidFill>
                  <a:srgbClr val="FF0000"/>
                </a:solidFill>
              </a:rPr>
              <a:t>.</a:t>
            </a:r>
            <a:endParaRPr lang="it-IT" sz="2000" i="1" dirty="0" smtClean="0">
              <a:solidFill>
                <a:srgbClr val="FF0000"/>
              </a:solidFill>
            </a:endParaRPr>
          </a:p>
          <a:p>
            <a:endParaRPr lang="it-IT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   </a:t>
            </a:r>
            <a:r>
              <a:rPr lang="it-IT" dirty="0" err="1" smtClean="0">
                <a:solidFill>
                  <a:srgbClr val="002060"/>
                </a:solidFill>
              </a:rPr>
              <a:t>Two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options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dirty="0" err="1" smtClean="0">
                <a:solidFill>
                  <a:srgbClr val="002060"/>
                </a:solidFill>
              </a:rPr>
              <a:t>copper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  or </a:t>
            </a:r>
            <a:r>
              <a:rPr lang="it-IT" dirty="0" err="1" smtClean="0">
                <a:solidFill>
                  <a:srgbClr val="002060"/>
                </a:solidFill>
              </a:rPr>
              <a:t>lead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( </a:t>
            </a:r>
            <a:r>
              <a:rPr lang="it-IT" dirty="0" err="1" smtClean="0">
                <a:solidFill>
                  <a:srgbClr val="002060"/>
                </a:solidFill>
              </a:rPr>
              <a:t>as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module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tested</a:t>
            </a:r>
            <a:r>
              <a:rPr lang="it-IT" dirty="0" smtClean="0">
                <a:solidFill>
                  <a:srgbClr val="002060"/>
                </a:solidFill>
              </a:rPr>
              <a:t> in 2010</a:t>
            </a:r>
            <a:r>
              <a:rPr lang="it-IT" dirty="0" smtClean="0">
                <a:solidFill>
                  <a:srgbClr val="002060"/>
                </a:solidFill>
              </a:rPr>
              <a:t>),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    </a:t>
            </a:r>
            <a:r>
              <a:rPr lang="it-IT" dirty="0" err="1" smtClean="0">
                <a:solidFill>
                  <a:srgbClr val="002060"/>
                </a:solidFill>
              </a:rPr>
              <a:t>Extensive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studies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performed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clear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fibers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have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largest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Cherenkov</a:t>
            </a:r>
            <a:r>
              <a:rPr lang="it-IT" dirty="0" smtClean="0">
                <a:solidFill>
                  <a:srgbClr val="002060"/>
                </a:solidFill>
              </a:rPr>
              <a:t>  light </a:t>
            </a:r>
            <a:r>
              <a:rPr lang="it-IT" dirty="0" err="1" smtClean="0">
                <a:solidFill>
                  <a:srgbClr val="002060"/>
                </a:solidFill>
              </a:rPr>
              <a:t>yield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    </a:t>
            </a:r>
            <a:r>
              <a:rPr lang="it-IT" dirty="0" err="1" smtClean="0">
                <a:solidFill>
                  <a:srgbClr val="002060"/>
                </a:solidFill>
              </a:rPr>
              <a:t>Sampling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fraction</a:t>
            </a:r>
            <a:r>
              <a:rPr lang="it-IT" dirty="0" smtClean="0">
                <a:solidFill>
                  <a:srgbClr val="002060"/>
                </a:solidFill>
              </a:rPr>
              <a:t> :  5%  (</a:t>
            </a:r>
            <a:r>
              <a:rPr lang="it-IT" dirty="0" err="1" smtClean="0">
                <a:solidFill>
                  <a:srgbClr val="002060"/>
                </a:solidFill>
              </a:rPr>
              <a:t>was</a:t>
            </a:r>
            <a:r>
              <a:rPr lang="it-IT" dirty="0" smtClean="0">
                <a:solidFill>
                  <a:srgbClr val="002060"/>
                </a:solidFill>
              </a:rPr>
              <a:t> 2.6%  in </a:t>
            </a:r>
            <a:r>
              <a:rPr lang="it-IT" dirty="0" smtClean="0">
                <a:solidFill>
                  <a:srgbClr val="002060"/>
                </a:solidFill>
              </a:rPr>
              <a:t>the DREAM </a:t>
            </a:r>
            <a:r>
              <a:rPr lang="it-IT" dirty="0" err="1" smtClean="0">
                <a:solidFill>
                  <a:srgbClr val="002060"/>
                </a:solidFill>
              </a:rPr>
              <a:t>calorimeter</a:t>
            </a:r>
            <a:r>
              <a:rPr lang="it-IT" dirty="0" smtClean="0">
                <a:solidFill>
                  <a:srgbClr val="002060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    Quantum  </a:t>
            </a:r>
            <a:r>
              <a:rPr lang="it-IT" dirty="0" err="1" smtClean="0">
                <a:solidFill>
                  <a:srgbClr val="002060"/>
                </a:solidFill>
              </a:rPr>
              <a:t>efficiency</a:t>
            </a:r>
            <a:r>
              <a:rPr lang="it-IT" dirty="0" smtClean="0">
                <a:solidFill>
                  <a:srgbClr val="002060"/>
                </a:solidFill>
              </a:rPr>
              <a:t>   ~ 50%  </a:t>
            </a:r>
            <a:r>
              <a:rPr lang="it-IT" dirty="0" err="1" smtClean="0">
                <a:solidFill>
                  <a:srgbClr val="002060"/>
                </a:solidFill>
              </a:rPr>
              <a:t>larger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  <a:endParaRPr lang="it-IT" sz="900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it-IT" sz="2000" i="1" dirty="0" err="1" smtClean="0">
                <a:solidFill>
                  <a:srgbClr val="FF0000"/>
                </a:solidFill>
              </a:rPr>
              <a:t>Expected</a:t>
            </a:r>
            <a:r>
              <a:rPr lang="it-IT" sz="2000" i="1" dirty="0" smtClean="0">
                <a:solidFill>
                  <a:srgbClr val="FF0000"/>
                </a:solidFill>
              </a:rPr>
              <a:t> 90  </a:t>
            </a:r>
            <a:r>
              <a:rPr lang="it-IT" sz="2000" i="1" dirty="0" err="1" smtClean="0">
                <a:solidFill>
                  <a:srgbClr val="FF0000"/>
                </a:solidFill>
              </a:rPr>
              <a:t>Cherenkov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phe</a:t>
            </a:r>
            <a:r>
              <a:rPr lang="it-IT" sz="2000" i="1" dirty="0" smtClean="0">
                <a:solidFill>
                  <a:srgbClr val="FF0000"/>
                </a:solidFill>
              </a:rPr>
              <a:t> /</a:t>
            </a:r>
            <a:r>
              <a:rPr lang="it-IT" sz="2000" i="1" dirty="0" err="1" smtClean="0">
                <a:solidFill>
                  <a:srgbClr val="FF0000"/>
                </a:solidFill>
              </a:rPr>
              <a:t>GeV</a:t>
            </a:r>
            <a:r>
              <a:rPr lang="it-IT" sz="2000" i="1" dirty="0" smtClean="0">
                <a:solidFill>
                  <a:srgbClr val="FF0000"/>
                </a:solidFill>
              </a:rPr>
              <a:t> , </a:t>
            </a:r>
            <a:r>
              <a:rPr lang="it-IT" sz="2000" i="1" dirty="0" err="1" smtClean="0">
                <a:solidFill>
                  <a:srgbClr val="FF0000"/>
                </a:solidFill>
              </a:rPr>
              <a:t>was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 18 </a:t>
            </a:r>
            <a:r>
              <a:rPr lang="it-IT" sz="2000" i="1" dirty="0" smtClean="0">
                <a:solidFill>
                  <a:srgbClr val="FF0000"/>
                </a:solidFill>
              </a:rPr>
              <a:t>in DREAM</a:t>
            </a:r>
            <a:endParaRPr lang="it-IT" sz="800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000" i="1" dirty="0" smtClean="0">
                <a:solidFill>
                  <a:srgbClr val="002060"/>
                </a:solidFill>
              </a:rPr>
              <a:t>   1 </a:t>
            </a:r>
            <a:r>
              <a:rPr lang="it-IT" sz="2000" i="1" dirty="0" err="1" smtClean="0">
                <a:solidFill>
                  <a:srgbClr val="002060"/>
                </a:solidFill>
              </a:rPr>
              <a:t>module</a:t>
            </a:r>
            <a:r>
              <a:rPr lang="it-IT" sz="2000" i="1" dirty="0" smtClean="0">
                <a:solidFill>
                  <a:srgbClr val="002060"/>
                </a:solidFill>
              </a:rPr>
              <a:t>:   </a:t>
            </a:r>
            <a:r>
              <a:rPr lang="it-IT" dirty="0" smtClean="0">
                <a:solidFill>
                  <a:srgbClr val="002060"/>
                </a:solidFill>
              </a:rPr>
              <a:t>92  </a:t>
            </a:r>
            <a:r>
              <a:rPr lang="it-IT" dirty="0" err="1" smtClean="0">
                <a:solidFill>
                  <a:srgbClr val="002060"/>
                </a:solidFill>
              </a:rPr>
              <a:t>fibers</a:t>
            </a:r>
            <a:r>
              <a:rPr lang="it-IT" dirty="0" smtClean="0">
                <a:solidFill>
                  <a:srgbClr val="002060"/>
                </a:solidFill>
              </a:rPr>
              <a:t> per </a:t>
            </a:r>
            <a:r>
              <a:rPr lang="it-IT" dirty="0" err="1" smtClean="0">
                <a:solidFill>
                  <a:srgbClr val="002060"/>
                </a:solidFill>
              </a:rPr>
              <a:t>layer</a:t>
            </a:r>
            <a:r>
              <a:rPr lang="it-IT" dirty="0" smtClean="0">
                <a:solidFill>
                  <a:srgbClr val="002060"/>
                </a:solidFill>
              </a:rPr>
              <a:t>,  46 </a:t>
            </a:r>
            <a:r>
              <a:rPr lang="it-IT" dirty="0" err="1" smtClean="0">
                <a:solidFill>
                  <a:srgbClr val="002060"/>
                </a:solidFill>
              </a:rPr>
              <a:t>fiber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layers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 </a:t>
            </a:r>
            <a:r>
              <a:rPr lang="it-IT" dirty="0" err="1" smtClean="0">
                <a:solidFill>
                  <a:srgbClr val="002060"/>
                </a:solidFill>
              </a:rPr>
              <a:t>each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type</a:t>
            </a:r>
            <a:r>
              <a:rPr lang="it-IT" dirty="0" smtClean="0">
                <a:solidFill>
                  <a:srgbClr val="002060"/>
                </a:solidFill>
              </a:rPr>
              <a:t>  (</a:t>
            </a:r>
            <a:r>
              <a:rPr lang="it-IT" dirty="0" err="1" smtClean="0">
                <a:solidFill>
                  <a:srgbClr val="002060"/>
                </a:solidFill>
              </a:rPr>
              <a:t>scintillating</a:t>
            </a:r>
            <a:r>
              <a:rPr lang="it-IT" dirty="0" smtClean="0">
                <a:solidFill>
                  <a:srgbClr val="002060"/>
                </a:solidFill>
              </a:rPr>
              <a:t>/</a:t>
            </a:r>
            <a:r>
              <a:rPr lang="it-IT" dirty="0" err="1" smtClean="0">
                <a:solidFill>
                  <a:srgbClr val="002060"/>
                </a:solidFill>
              </a:rPr>
              <a:t>clear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   </a:t>
            </a:r>
            <a:r>
              <a:rPr lang="it-IT" dirty="0" err="1" smtClean="0">
                <a:solidFill>
                  <a:srgbClr val="002060"/>
                </a:solidFill>
              </a:rPr>
              <a:t>Dimensions</a:t>
            </a:r>
            <a:r>
              <a:rPr lang="it-IT" dirty="0" smtClean="0">
                <a:solidFill>
                  <a:srgbClr val="002060"/>
                </a:solidFill>
              </a:rPr>
              <a:t> 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 the </a:t>
            </a:r>
            <a:r>
              <a:rPr lang="it-IT" dirty="0" err="1" smtClean="0">
                <a:solidFill>
                  <a:srgbClr val="002060"/>
                </a:solidFill>
              </a:rPr>
              <a:t>module</a:t>
            </a:r>
            <a:r>
              <a:rPr lang="it-IT" dirty="0" smtClean="0">
                <a:solidFill>
                  <a:srgbClr val="002060"/>
                </a:solidFill>
              </a:rPr>
              <a:t>:  92 x 92 </a:t>
            </a:r>
            <a:r>
              <a:rPr lang="it-IT" dirty="0" err="1" smtClean="0">
                <a:solidFill>
                  <a:srgbClr val="002060"/>
                </a:solidFill>
              </a:rPr>
              <a:t>mm²</a:t>
            </a:r>
            <a:r>
              <a:rPr lang="it-IT" dirty="0" smtClean="0">
                <a:solidFill>
                  <a:srgbClr val="002060"/>
                </a:solidFill>
              </a:rPr>
              <a:t>,  2,5 m in </a:t>
            </a:r>
            <a:r>
              <a:rPr lang="it-IT" dirty="0" err="1" smtClean="0">
                <a:solidFill>
                  <a:srgbClr val="002060"/>
                </a:solidFill>
              </a:rPr>
              <a:t>length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         </a:t>
            </a:r>
            <a:r>
              <a:rPr lang="it-IT" dirty="0" err="1" smtClean="0">
                <a:solidFill>
                  <a:srgbClr val="002060"/>
                </a:solidFill>
              </a:rPr>
              <a:t>Divided</a:t>
            </a:r>
            <a:r>
              <a:rPr lang="it-IT" dirty="0" smtClean="0">
                <a:solidFill>
                  <a:srgbClr val="002060"/>
                </a:solidFill>
              </a:rPr>
              <a:t> in 4 </a:t>
            </a:r>
            <a:r>
              <a:rPr lang="it-IT" dirty="0" err="1" smtClean="0">
                <a:solidFill>
                  <a:srgbClr val="002060"/>
                </a:solidFill>
              </a:rPr>
              <a:t>towers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readout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Cherenkov</a:t>
            </a:r>
            <a:r>
              <a:rPr lang="it-IT" dirty="0" smtClean="0">
                <a:solidFill>
                  <a:srgbClr val="002060"/>
                </a:solidFill>
              </a:rPr>
              <a:t>  and </a:t>
            </a:r>
            <a:r>
              <a:rPr lang="it-IT" dirty="0" err="1" smtClean="0">
                <a:solidFill>
                  <a:srgbClr val="002060"/>
                </a:solidFill>
              </a:rPr>
              <a:t>Scintillation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signals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endParaRPr lang="it-IT" sz="800" dirty="0" smtClean="0">
              <a:solidFill>
                <a:srgbClr val="002060"/>
              </a:solidFill>
            </a:endParaRPr>
          </a:p>
          <a:p>
            <a:r>
              <a:rPr lang="it-IT" i="1" dirty="0" smtClean="0">
                <a:solidFill>
                  <a:srgbClr val="FF0000"/>
                </a:solidFill>
              </a:rPr>
              <a:t>    </a:t>
            </a:r>
            <a:r>
              <a:rPr lang="it-IT" i="1" dirty="0" err="1" smtClean="0">
                <a:solidFill>
                  <a:srgbClr val="FF0000"/>
                </a:solidFill>
              </a:rPr>
              <a:t>For</a:t>
            </a:r>
            <a:r>
              <a:rPr lang="it-IT" i="1" dirty="0" smtClean="0">
                <a:solidFill>
                  <a:srgbClr val="FF0000"/>
                </a:solidFill>
              </a:rPr>
              <a:t>  </a:t>
            </a:r>
            <a:r>
              <a:rPr lang="it-IT" i="1" dirty="0" err="1" smtClean="0">
                <a:solidFill>
                  <a:srgbClr val="FF0000"/>
                </a:solidFill>
              </a:rPr>
              <a:t>copper</a:t>
            </a:r>
            <a:r>
              <a:rPr lang="it-IT" i="1" dirty="0" smtClean="0">
                <a:solidFill>
                  <a:srgbClr val="FF0000"/>
                </a:solidFill>
              </a:rPr>
              <a:t> :  X</a:t>
            </a:r>
            <a:r>
              <a:rPr lang="it-IT" sz="1400" i="1" dirty="0" smtClean="0">
                <a:solidFill>
                  <a:srgbClr val="FF0000"/>
                </a:solidFill>
              </a:rPr>
              <a:t>0</a:t>
            </a:r>
            <a:r>
              <a:rPr lang="it-IT" i="1" dirty="0" smtClean="0">
                <a:solidFill>
                  <a:srgbClr val="FF0000"/>
                </a:solidFill>
              </a:rPr>
              <a:t> = 2.31 cm ,  R</a:t>
            </a:r>
            <a:r>
              <a:rPr lang="it-IT" sz="1400" i="1" dirty="0" smtClean="0">
                <a:solidFill>
                  <a:srgbClr val="FF0000"/>
                </a:solidFill>
              </a:rPr>
              <a:t>M </a:t>
            </a:r>
            <a:r>
              <a:rPr lang="it-IT" i="1" dirty="0" smtClean="0">
                <a:solidFill>
                  <a:srgbClr val="FF0000"/>
                </a:solidFill>
              </a:rPr>
              <a:t>= 2,33 cm , </a:t>
            </a:r>
            <a:r>
              <a:rPr lang="el-GR" i="1" dirty="0" smtClean="0">
                <a:solidFill>
                  <a:srgbClr val="FF0000"/>
                </a:solidFill>
              </a:rPr>
              <a:t>λ</a:t>
            </a:r>
            <a:r>
              <a:rPr lang="it-IT" sz="1400" i="1" dirty="0" err="1" smtClean="0">
                <a:solidFill>
                  <a:srgbClr val="FF0000"/>
                </a:solidFill>
              </a:rPr>
              <a:t>Int</a:t>
            </a:r>
            <a:r>
              <a:rPr lang="it-IT" i="1" dirty="0" smtClean="0">
                <a:solidFill>
                  <a:srgbClr val="FF0000"/>
                </a:solidFill>
              </a:rPr>
              <a:t> = 22.5 cm</a:t>
            </a:r>
          </a:p>
          <a:p>
            <a:r>
              <a:rPr lang="it-IT" i="1" dirty="0" smtClean="0">
                <a:solidFill>
                  <a:srgbClr val="FF0000"/>
                </a:solidFill>
              </a:rPr>
              <a:t>    </a:t>
            </a:r>
            <a:r>
              <a:rPr lang="it-IT" i="1" dirty="0" err="1" smtClean="0">
                <a:solidFill>
                  <a:srgbClr val="FF0000"/>
                </a:solidFill>
              </a:rPr>
              <a:t>For</a:t>
            </a:r>
            <a:r>
              <a:rPr lang="it-IT" i="1" dirty="0" smtClean="0">
                <a:solidFill>
                  <a:srgbClr val="FF0000"/>
                </a:solidFill>
              </a:rPr>
              <a:t>  </a:t>
            </a:r>
            <a:r>
              <a:rPr lang="it-IT" i="1" dirty="0" err="1" smtClean="0">
                <a:solidFill>
                  <a:srgbClr val="FF0000"/>
                </a:solidFill>
              </a:rPr>
              <a:t>lead</a:t>
            </a:r>
            <a:r>
              <a:rPr lang="it-IT" i="1" dirty="0" smtClean="0">
                <a:solidFill>
                  <a:srgbClr val="FF0000"/>
                </a:solidFill>
              </a:rPr>
              <a:t>     </a:t>
            </a:r>
            <a:r>
              <a:rPr lang="it-IT" i="1" dirty="0" smtClean="0">
                <a:solidFill>
                  <a:srgbClr val="FF0000"/>
                </a:solidFill>
              </a:rPr>
              <a:t> :  </a:t>
            </a:r>
            <a:r>
              <a:rPr lang="it-IT" i="1" dirty="0" smtClean="0">
                <a:solidFill>
                  <a:srgbClr val="FF0000"/>
                </a:solidFill>
              </a:rPr>
              <a:t>X</a:t>
            </a:r>
            <a:r>
              <a:rPr lang="it-IT" sz="1400" i="1" dirty="0" smtClean="0">
                <a:solidFill>
                  <a:srgbClr val="FF0000"/>
                </a:solidFill>
              </a:rPr>
              <a:t>0</a:t>
            </a:r>
            <a:r>
              <a:rPr lang="it-IT" i="1" dirty="0" smtClean="0">
                <a:solidFill>
                  <a:srgbClr val="FF0000"/>
                </a:solidFill>
              </a:rPr>
              <a:t> = 0.92 cm ,  R</a:t>
            </a:r>
            <a:r>
              <a:rPr lang="it-IT" sz="1400" i="1" dirty="0" smtClean="0">
                <a:solidFill>
                  <a:srgbClr val="FF0000"/>
                </a:solidFill>
              </a:rPr>
              <a:t>M </a:t>
            </a:r>
            <a:r>
              <a:rPr lang="it-IT" i="1" dirty="0" smtClean="0">
                <a:solidFill>
                  <a:srgbClr val="FF0000"/>
                </a:solidFill>
              </a:rPr>
              <a:t>= 2,33 cm , </a:t>
            </a:r>
            <a:r>
              <a:rPr lang="el-GR" i="1" dirty="0" smtClean="0">
                <a:solidFill>
                  <a:srgbClr val="FF0000"/>
                </a:solidFill>
              </a:rPr>
              <a:t>λ</a:t>
            </a:r>
            <a:r>
              <a:rPr lang="it-IT" sz="1400" i="1" dirty="0" err="1" smtClean="0">
                <a:solidFill>
                  <a:srgbClr val="FF0000"/>
                </a:solidFill>
              </a:rPr>
              <a:t>Int</a:t>
            </a:r>
            <a:r>
              <a:rPr lang="it-IT" i="1" dirty="0" smtClean="0">
                <a:solidFill>
                  <a:srgbClr val="FF0000"/>
                </a:solidFill>
              </a:rPr>
              <a:t> = 25 cm</a:t>
            </a:r>
          </a:p>
          <a:p>
            <a:endParaRPr lang="it-IT" i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1447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37112"/>
            <a:ext cx="2232248" cy="220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581128"/>
            <a:ext cx="2088232" cy="212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03648" y="5733256"/>
            <a:ext cx="1372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21 </a:t>
            </a:r>
            <a:r>
              <a:rPr lang="it-IT" sz="1600" b="1" dirty="0" err="1" smtClean="0">
                <a:solidFill>
                  <a:srgbClr val="FF0000"/>
                </a:solidFill>
              </a:rPr>
              <a:t>modules</a:t>
            </a:r>
            <a:r>
              <a:rPr lang="it-IT" sz="1600" b="1" dirty="0" smtClean="0">
                <a:solidFill>
                  <a:srgbClr val="FF0000"/>
                </a:solidFill>
              </a:rPr>
              <a:t> : </a:t>
            </a:r>
          </a:p>
          <a:p>
            <a:r>
              <a:rPr lang="it-IT" sz="1600" b="1" dirty="0" err="1" smtClean="0">
                <a:solidFill>
                  <a:srgbClr val="FF0000"/>
                </a:solidFill>
              </a:rPr>
              <a:t>Req</a:t>
            </a:r>
            <a:r>
              <a:rPr lang="it-IT" sz="1600" b="1" dirty="0" smtClean="0">
                <a:solidFill>
                  <a:srgbClr val="FF0000"/>
                </a:solidFill>
              </a:rPr>
              <a:t> = 23.8 cm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733256"/>
            <a:ext cx="1750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16 </a:t>
            </a:r>
            <a:r>
              <a:rPr lang="it-IT" sz="1600" b="1" dirty="0" err="1" smtClean="0">
                <a:solidFill>
                  <a:srgbClr val="FF0000"/>
                </a:solidFill>
              </a:rPr>
              <a:t>modules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+ 12 </a:t>
            </a:r>
            <a:r>
              <a:rPr lang="it-IT" sz="1600" b="1" dirty="0" err="1" smtClean="0">
                <a:solidFill>
                  <a:srgbClr val="FF0000"/>
                </a:solidFill>
              </a:rPr>
              <a:t>half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modules</a:t>
            </a:r>
            <a:r>
              <a:rPr lang="it-IT" sz="1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sz="1600" b="1" dirty="0" err="1" smtClean="0">
                <a:solidFill>
                  <a:srgbClr val="FF0000"/>
                </a:solidFill>
              </a:rPr>
              <a:t>Req</a:t>
            </a:r>
            <a:r>
              <a:rPr lang="it-IT" sz="1600" b="1" dirty="0" smtClean="0">
                <a:solidFill>
                  <a:srgbClr val="FF0000"/>
                </a:solidFill>
              </a:rPr>
              <a:t> = 24,35 cm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4293096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L =92 mm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6764"/>
            <a:ext cx="8240588" cy="622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692696"/>
            <a:ext cx="43924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4427984" y="620688"/>
            <a:ext cx="4176464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5796136" y="2708920"/>
            <a:ext cx="30243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6012160" y="3573016"/>
            <a:ext cx="23762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Delay</a:t>
            </a:r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64087" y="0"/>
            <a:ext cx="377991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 rot="16200000">
            <a:off x="3667844" y="1490963"/>
            <a:ext cx="332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i="1" dirty="0" err="1" smtClean="0">
                <a:solidFill>
                  <a:srgbClr val="FF0000"/>
                </a:solidFill>
              </a:rPr>
              <a:t>Beam</a:t>
            </a:r>
            <a:r>
              <a:rPr lang="it-IT" sz="1600" b="1" i="1" dirty="0" smtClean="0">
                <a:solidFill>
                  <a:srgbClr val="FF0000"/>
                </a:solidFill>
              </a:rPr>
              <a:t>  impact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point</a:t>
            </a:r>
            <a:r>
              <a:rPr lang="it-IT" sz="1600" b="1" i="1" dirty="0" smtClean="0">
                <a:solidFill>
                  <a:srgbClr val="FF0000"/>
                </a:solidFill>
              </a:rPr>
              <a:t> 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from</a:t>
            </a:r>
            <a:r>
              <a:rPr lang="it-IT" sz="1600" b="1" i="1" dirty="0" smtClean="0">
                <a:solidFill>
                  <a:srgbClr val="FF0000"/>
                </a:solidFill>
              </a:rPr>
              <a:t>  PMT (cm)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6096" y="0"/>
            <a:ext cx="3707904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012160" y="0"/>
            <a:ext cx="25560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Constant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delay</a:t>
            </a:r>
            <a:r>
              <a:rPr lang="it-IT" sz="1600" dirty="0" smtClean="0">
                <a:solidFill>
                  <a:srgbClr val="FF0000"/>
                </a:solidFill>
              </a:rPr>
              <a:t> = 2,4 </a:t>
            </a:r>
            <a:r>
              <a:rPr lang="it-IT" sz="1600" dirty="0" err="1" smtClean="0">
                <a:solidFill>
                  <a:srgbClr val="FF0000"/>
                </a:solidFill>
              </a:rPr>
              <a:t>ns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from</a:t>
            </a:r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 err="1" smtClean="0">
                <a:solidFill>
                  <a:srgbClr val="FF0000"/>
                </a:solidFill>
              </a:rPr>
              <a:t>Scintillation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de-excitation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2160" y="908720"/>
            <a:ext cx="1180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fi-FI" sz="1200" dirty="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Arial" pitchFamily="2"/>
              </a:rPr>
              <a:t>2.03·10</a:t>
            </a:r>
            <a:r>
              <a:rPr lang="fi-FI" sz="1200" baseline="30000" dirty="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Arial" pitchFamily="2"/>
              </a:rPr>
              <a:t>10</a:t>
            </a:r>
            <a:r>
              <a:rPr lang="fi-FI" sz="1200" dirty="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Arial" pitchFamily="2"/>
              </a:rPr>
              <a:t> cm/s</a:t>
            </a:r>
            <a:endParaRPr lang="fi-FI" sz="1200" dirty="0">
              <a:solidFill>
                <a:srgbClr val="0000FF"/>
              </a:solidFill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8541" y="1412776"/>
            <a:ext cx="1180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fi-FI" sz="1200" dirty="0" smtClean="0">
                <a:solidFill>
                  <a:srgbClr val="FF0000"/>
                </a:solidFill>
                <a:latin typeface="Arial" pitchFamily="18"/>
                <a:ea typeface="HG Mincho Light J" pitchFamily="2"/>
                <a:cs typeface="Arial" pitchFamily="2"/>
              </a:rPr>
              <a:t>2.05·10</a:t>
            </a:r>
            <a:r>
              <a:rPr lang="fi-FI" sz="1200" baseline="30000" dirty="0" smtClean="0">
                <a:solidFill>
                  <a:srgbClr val="FF0000"/>
                </a:solidFill>
                <a:latin typeface="Arial" pitchFamily="18"/>
                <a:ea typeface="HG Mincho Light J" pitchFamily="2"/>
                <a:cs typeface="Arial" pitchFamily="2"/>
              </a:rPr>
              <a:t>10</a:t>
            </a:r>
            <a:r>
              <a:rPr lang="fi-FI" sz="1200" dirty="0" smtClean="0">
                <a:solidFill>
                  <a:srgbClr val="FF0000"/>
                </a:solidFill>
                <a:latin typeface="Arial" pitchFamily="18"/>
                <a:ea typeface="HG Mincho Light J" pitchFamily="2"/>
                <a:cs typeface="Arial" pitchFamily="2"/>
              </a:rPr>
              <a:t> cm/s</a:t>
            </a:r>
            <a:endParaRPr lang="fi-FI" sz="1200" dirty="0">
              <a:solidFill>
                <a:srgbClr val="FF0000"/>
              </a:solidFill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0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Test </a:t>
            </a:r>
            <a:r>
              <a:rPr lang="it-IT" sz="2800" b="1" dirty="0" err="1" smtClean="0">
                <a:solidFill>
                  <a:srgbClr val="FF0000"/>
                </a:solidFill>
              </a:rPr>
              <a:t>of</a:t>
            </a:r>
            <a:r>
              <a:rPr lang="it-IT" sz="2800" b="1" dirty="0" smtClean="0">
                <a:solidFill>
                  <a:srgbClr val="FF0000"/>
                </a:solidFill>
              </a:rPr>
              <a:t> the first </a:t>
            </a:r>
            <a:r>
              <a:rPr lang="it-IT" sz="2800" b="1" dirty="0" err="1" smtClean="0">
                <a:solidFill>
                  <a:srgbClr val="FF0000"/>
                </a:solidFill>
              </a:rPr>
              <a:t>NewDream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module</a:t>
            </a:r>
            <a:r>
              <a:rPr lang="it-IT" sz="2800" b="1" dirty="0" smtClean="0">
                <a:solidFill>
                  <a:srgbClr val="FF0000"/>
                </a:solidFill>
              </a:rPr>
              <a:t> in the 2010 test </a:t>
            </a:r>
            <a:r>
              <a:rPr lang="it-IT" sz="2800" b="1" dirty="0" err="1" smtClean="0">
                <a:solidFill>
                  <a:srgbClr val="FF0000"/>
                </a:solidFill>
              </a:rPr>
              <a:t>beam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    </a:t>
            </a:r>
            <a:r>
              <a:rPr lang="it-IT" sz="2400" b="1" dirty="0" smtClean="0">
                <a:solidFill>
                  <a:srgbClr val="0070C0"/>
                </a:solidFill>
              </a:rPr>
              <a:t>(</a:t>
            </a:r>
            <a:r>
              <a:rPr lang="it-IT" sz="2400" b="1" dirty="0" err="1" smtClean="0">
                <a:solidFill>
                  <a:srgbClr val="0070C0"/>
                </a:solidFill>
              </a:rPr>
              <a:t>Pb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absorber</a:t>
            </a:r>
            <a:r>
              <a:rPr lang="it-IT" sz="2400" b="1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2240" y="234888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it-IT" dirty="0" smtClean="0">
                <a:solidFill>
                  <a:srgbClr val="FF0000"/>
                </a:solidFill>
              </a:rPr>
              <a:t> = 51°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6381328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7596336" y="630932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54164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065496" cy="22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76672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solidFill>
                  <a:srgbClr val="FF0000"/>
                </a:solidFill>
              </a:rPr>
              <a:t>A </a:t>
            </a:r>
            <a:r>
              <a:rPr lang="it-IT" sz="3200" i="1" dirty="0" err="1" smtClean="0">
                <a:solidFill>
                  <a:srgbClr val="FF0000"/>
                </a:solidFill>
              </a:rPr>
              <a:t>new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lead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module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built</a:t>
            </a:r>
            <a:r>
              <a:rPr lang="it-IT" sz="3200" i="1" dirty="0" smtClean="0">
                <a:solidFill>
                  <a:srgbClr val="FF0000"/>
                </a:solidFill>
              </a:rPr>
              <a:t> in  Pavia and </a:t>
            </a:r>
            <a:r>
              <a:rPr lang="it-IT" sz="3200" i="1" dirty="0" err="1" smtClean="0">
                <a:solidFill>
                  <a:srgbClr val="FF0000"/>
                </a:solidFill>
              </a:rPr>
              <a:t>n</a:t>
            </a:r>
            <a:r>
              <a:rPr lang="it-IT" sz="3200" i="1" dirty="0" err="1" smtClean="0">
                <a:solidFill>
                  <a:srgbClr val="FF0000"/>
                </a:solidFill>
              </a:rPr>
              <a:t>ext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smtClean="0">
                <a:solidFill>
                  <a:srgbClr val="FF0000"/>
                </a:solidFill>
              </a:rPr>
              <a:t>week in </a:t>
            </a:r>
          </a:p>
          <a:p>
            <a:r>
              <a:rPr lang="it-IT" sz="3200" i="1" dirty="0" smtClean="0">
                <a:solidFill>
                  <a:srgbClr val="FF0000"/>
                </a:solidFill>
              </a:rPr>
              <a:t>the test </a:t>
            </a:r>
            <a:r>
              <a:rPr lang="it-IT" sz="3200" i="1" dirty="0" err="1" smtClean="0">
                <a:solidFill>
                  <a:srgbClr val="FF0000"/>
                </a:solidFill>
              </a:rPr>
              <a:t>beam</a:t>
            </a:r>
            <a:endParaRPr lang="it-IT" sz="32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437112"/>
            <a:ext cx="42879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rgbClr val="FF0000"/>
                </a:solidFill>
              </a:rPr>
              <a:t>A </a:t>
            </a:r>
            <a:r>
              <a:rPr lang="it-IT" sz="3200" i="1" dirty="0" err="1" smtClean="0">
                <a:solidFill>
                  <a:srgbClr val="FF0000"/>
                </a:solidFill>
              </a:rPr>
              <a:t>copper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module</a:t>
            </a:r>
            <a:r>
              <a:rPr lang="it-IT" sz="3200" i="1" dirty="0" smtClean="0">
                <a:solidFill>
                  <a:srgbClr val="FF0000"/>
                </a:solidFill>
              </a:rPr>
              <a:t> in  </a:t>
            </a:r>
          </a:p>
          <a:p>
            <a:r>
              <a:rPr lang="it-IT" sz="3200" i="1" dirty="0" err="1" smtClean="0">
                <a:solidFill>
                  <a:srgbClr val="FF0000"/>
                </a:solidFill>
              </a:rPr>
              <a:t>preaparation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smtClean="0">
                <a:solidFill>
                  <a:srgbClr val="FF0000"/>
                </a:solidFill>
              </a:rPr>
              <a:t>in Pisa  </a:t>
            </a:r>
          </a:p>
          <a:p>
            <a:r>
              <a:rPr lang="it-IT" sz="3200" i="1" dirty="0" err="1" smtClean="0">
                <a:solidFill>
                  <a:srgbClr val="FF0000"/>
                </a:solidFill>
              </a:rPr>
              <a:t>will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be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ready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for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October</a:t>
            </a:r>
            <a:endParaRPr lang="it-IT" sz="3200" i="1" dirty="0" smtClean="0">
              <a:solidFill>
                <a:srgbClr val="FF0000"/>
              </a:solidFill>
            </a:endParaRPr>
          </a:p>
          <a:p>
            <a:r>
              <a:rPr lang="it-IT" sz="3200" i="1" dirty="0" smtClean="0">
                <a:solidFill>
                  <a:srgbClr val="FF0000"/>
                </a:solidFill>
              </a:rPr>
              <a:t>test </a:t>
            </a:r>
            <a:r>
              <a:rPr lang="it-IT" sz="3200" i="1" dirty="0" err="1" smtClean="0">
                <a:solidFill>
                  <a:srgbClr val="FF0000"/>
                </a:solidFill>
              </a:rPr>
              <a:t>beam</a:t>
            </a:r>
            <a:r>
              <a:rPr lang="it-IT" sz="3200" i="1" dirty="0" smtClean="0">
                <a:solidFill>
                  <a:srgbClr val="FF0000"/>
                </a:solidFill>
              </a:rPr>
              <a:t>.</a:t>
            </a:r>
            <a:endParaRPr lang="it-IT" sz="32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83768" y="835124"/>
            <a:ext cx="792088" cy="73596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114822" y="3356992"/>
            <a:ext cx="576858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799648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i="1" u="sng" dirty="0" err="1" smtClean="0">
                <a:solidFill>
                  <a:srgbClr val="FF0000"/>
                </a:solidFill>
              </a:rPr>
              <a:t>Conclusions</a:t>
            </a:r>
            <a:endParaRPr lang="it-IT" sz="4000" i="1" u="sng" dirty="0" smtClean="0">
              <a:solidFill>
                <a:srgbClr val="FF0000"/>
              </a:solidFill>
            </a:endParaRPr>
          </a:p>
          <a:p>
            <a:endParaRPr lang="it-IT" sz="2000" i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After</a:t>
            </a:r>
            <a:r>
              <a:rPr lang="it-IT" sz="2000" i="1" dirty="0" smtClean="0">
                <a:solidFill>
                  <a:srgbClr val="7030A0"/>
                </a:solidFill>
              </a:rPr>
              <a:t> the </a:t>
            </a:r>
            <a:r>
              <a:rPr lang="it-IT" sz="2000" i="1" dirty="0" err="1" smtClean="0">
                <a:solidFill>
                  <a:srgbClr val="7030A0"/>
                </a:solidFill>
              </a:rPr>
              <a:t>pioneering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tests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of</a:t>
            </a:r>
            <a:r>
              <a:rPr lang="it-IT" sz="2000" i="1" dirty="0" smtClean="0">
                <a:solidFill>
                  <a:srgbClr val="7030A0"/>
                </a:solidFill>
              </a:rPr>
              <a:t> the first DREAM  </a:t>
            </a:r>
            <a:r>
              <a:rPr lang="it-IT" sz="2000" i="1" dirty="0" err="1" smtClean="0">
                <a:solidFill>
                  <a:srgbClr val="7030A0"/>
                </a:solidFill>
              </a:rPr>
              <a:t>c</a:t>
            </a:r>
            <a:r>
              <a:rPr lang="it-IT" sz="2000" i="1" dirty="0" err="1" smtClean="0">
                <a:solidFill>
                  <a:srgbClr val="7030A0"/>
                </a:solidFill>
              </a:rPr>
              <a:t>alorimeter</a:t>
            </a:r>
            <a:r>
              <a:rPr lang="it-IT" sz="2000" i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   the DREAM </a:t>
            </a:r>
            <a:r>
              <a:rPr lang="it-IT" sz="2000" i="1" dirty="0" err="1" smtClean="0">
                <a:solidFill>
                  <a:srgbClr val="7030A0"/>
                </a:solidFill>
              </a:rPr>
              <a:t>Collaboration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has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extensively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studied</a:t>
            </a:r>
            <a:r>
              <a:rPr lang="it-IT" sz="2000" i="1" dirty="0" smtClean="0">
                <a:solidFill>
                  <a:srgbClr val="7030A0"/>
                </a:solidFill>
              </a:rPr>
              <a:t>  the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   </a:t>
            </a:r>
            <a:r>
              <a:rPr lang="it-IT" sz="2000" i="1" dirty="0" err="1" smtClean="0">
                <a:solidFill>
                  <a:srgbClr val="7030A0"/>
                </a:solidFill>
              </a:rPr>
              <a:t>Dual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Readout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in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.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The </a:t>
            </a:r>
            <a:r>
              <a:rPr lang="it-IT" sz="2000" i="1" dirty="0" err="1" smtClean="0">
                <a:solidFill>
                  <a:srgbClr val="7030A0"/>
                </a:solidFill>
              </a:rPr>
              <a:t>separation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of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Cherenkov</a:t>
            </a:r>
            <a:r>
              <a:rPr lang="it-IT" sz="2000" i="1" dirty="0" smtClean="0">
                <a:solidFill>
                  <a:srgbClr val="7030A0"/>
                </a:solidFill>
              </a:rPr>
              <a:t> and </a:t>
            </a:r>
            <a:r>
              <a:rPr lang="it-IT" sz="2000" i="1" dirty="0" err="1" smtClean="0">
                <a:solidFill>
                  <a:srgbClr val="7030A0"/>
                </a:solidFill>
              </a:rPr>
              <a:t>Scintillation</a:t>
            </a:r>
            <a:r>
              <a:rPr lang="it-IT" sz="2000" i="1" dirty="0" smtClean="0">
                <a:solidFill>
                  <a:srgbClr val="7030A0"/>
                </a:solidFill>
              </a:rPr>
              <a:t> light can </a:t>
            </a:r>
            <a:r>
              <a:rPr lang="it-IT" sz="2000" i="1" dirty="0" err="1" smtClean="0">
                <a:solidFill>
                  <a:srgbClr val="7030A0"/>
                </a:solidFill>
              </a:rPr>
              <a:t>be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achieved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with</a:t>
            </a:r>
            <a:endParaRPr lang="it-IT" sz="2000" i="1" dirty="0" smtClean="0">
              <a:solidFill>
                <a:srgbClr val="7030A0"/>
              </a:solidFill>
            </a:endParaRP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</a:t>
            </a:r>
            <a:r>
              <a:rPr lang="it-IT" sz="2000" i="1" dirty="0" err="1" smtClean="0">
                <a:solidFill>
                  <a:srgbClr val="7030A0"/>
                </a:solidFill>
              </a:rPr>
              <a:t>several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techniques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based</a:t>
            </a:r>
            <a:r>
              <a:rPr lang="it-IT" sz="2000" i="1" dirty="0" smtClean="0">
                <a:solidFill>
                  <a:srgbClr val="7030A0"/>
                </a:solidFill>
              </a:rPr>
              <a:t> on the </a:t>
            </a:r>
            <a:r>
              <a:rPr lang="it-IT" sz="2000" i="1" dirty="0" err="1" smtClean="0">
                <a:solidFill>
                  <a:srgbClr val="7030A0"/>
                </a:solidFill>
              </a:rPr>
              <a:t>peculiar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features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of</a:t>
            </a:r>
            <a:r>
              <a:rPr lang="it-IT" sz="2000" i="1" dirty="0" smtClean="0">
                <a:solidFill>
                  <a:srgbClr val="7030A0"/>
                </a:solidFill>
              </a:rPr>
              <a:t> the </a:t>
            </a:r>
            <a:r>
              <a:rPr lang="it-IT" sz="2000" i="1" dirty="0" err="1" smtClean="0">
                <a:solidFill>
                  <a:srgbClr val="7030A0"/>
                </a:solidFill>
              </a:rPr>
              <a:t>Cherenkov</a:t>
            </a:r>
            <a:endParaRPr lang="it-IT" sz="2000" i="1" dirty="0" smtClean="0">
              <a:solidFill>
                <a:srgbClr val="7030A0"/>
              </a:solidFill>
            </a:endParaRPr>
          </a:p>
          <a:p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    </a:t>
            </a:r>
            <a:r>
              <a:rPr lang="it-IT" sz="2000" i="1" dirty="0" err="1" smtClean="0">
                <a:solidFill>
                  <a:srgbClr val="7030A0"/>
                </a:solidFill>
              </a:rPr>
              <a:t>radiation</a:t>
            </a:r>
            <a:r>
              <a:rPr lang="it-IT" sz="2000" i="1" dirty="0" smtClean="0">
                <a:solidFill>
                  <a:srgbClr val="7030A0"/>
                </a:solidFill>
              </a:rPr>
              <a:t>.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Dual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read-out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e</a:t>
            </a:r>
            <a:r>
              <a:rPr lang="it-IT" sz="2000" i="1" dirty="0" err="1" smtClean="0">
                <a:solidFill>
                  <a:srgbClr val="7030A0"/>
                </a:solidFill>
              </a:rPr>
              <a:t>.m.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calorimeters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composed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with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have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been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    </a:t>
            </a:r>
            <a:r>
              <a:rPr lang="it-IT" sz="2000" i="1" dirty="0" err="1" smtClean="0">
                <a:solidFill>
                  <a:srgbClr val="7030A0"/>
                </a:solidFill>
              </a:rPr>
              <a:t>tested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also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followed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by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an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hadronic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</a:t>
            </a:r>
            <a:r>
              <a:rPr lang="it-IT" sz="2000" i="1" dirty="0" smtClean="0">
                <a:solidFill>
                  <a:srgbClr val="7030A0"/>
                </a:solidFill>
              </a:rPr>
              <a:t> (DREAM). 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Dual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read-out</a:t>
            </a:r>
            <a:r>
              <a:rPr lang="it-IT" sz="2000" i="1" dirty="0" smtClean="0">
                <a:solidFill>
                  <a:srgbClr val="7030A0"/>
                </a:solidFill>
              </a:rPr>
              <a:t>  can </a:t>
            </a:r>
            <a:r>
              <a:rPr lang="it-IT" sz="2000" i="1" dirty="0" err="1" smtClean="0">
                <a:solidFill>
                  <a:srgbClr val="7030A0"/>
                </a:solidFill>
              </a:rPr>
              <a:t>be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used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also</a:t>
            </a:r>
            <a:r>
              <a:rPr lang="it-IT" sz="2000" i="1" dirty="0" smtClean="0">
                <a:solidFill>
                  <a:srgbClr val="7030A0"/>
                </a:solidFill>
              </a:rPr>
              <a:t> in </a:t>
            </a:r>
            <a:r>
              <a:rPr lang="it-IT" sz="2000" i="1" dirty="0" err="1" smtClean="0">
                <a:solidFill>
                  <a:srgbClr val="7030A0"/>
                </a:solidFill>
              </a:rPr>
              <a:t>tile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calorimeters</a:t>
            </a:r>
            <a:r>
              <a:rPr lang="it-IT" sz="2000" i="1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it-IT" sz="20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 The DREAM  </a:t>
            </a:r>
            <a:r>
              <a:rPr lang="it-IT" sz="2000" i="1" dirty="0" err="1" smtClean="0">
                <a:solidFill>
                  <a:srgbClr val="7030A0"/>
                </a:solidFill>
              </a:rPr>
              <a:t>Collaboration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is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now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preparing</a:t>
            </a:r>
            <a:r>
              <a:rPr lang="it-IT" sz="2000" i="1" dirty="0" smtClean="0">
                <a:solidFill>
                  <a:srgbClr val="7030A0"/>
                </a:solidFill>
              </a:rPr>
              <a:t>  and  </a:t>
            </a:r>
            <a:r>
              <a:rPr lang="it-IT" sz="2000" i="1" dirty="0" err="1" smtClean="0">
                <a:solidFill>
                  <a:srgbClr val="7030A0"/>
                </a:solidFill>
              </a:rPr>
              <a:t>testing</a:t>
            </a:r>
            <a:r>
              <a:rPr lang="it-IT" sz="2000" i="1" dirty="0" smtClean="0">
                <a:solidFill>
                  <a:srgbClr val="7030A0"/>
                </a:solidFill>
              </a:rPr>
              <a:t> a </a:t>
            </a:r>
            <a:r>
              <a:rPr lang="it-IT" sz="2000" i="1" dirty="0" err="1" smtClean="0">
                <a:solidFill>
                  <a:srgbClr val="7030A0"/>
                </a:solidFill>
              </a:rPr>
              <a:t>new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fiber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    </a:t>
            </a:r>
            <a:r>
              <a:rPr lang="it-IT" sz="2000" i="1" dirty="0" err="1" smtClean="0">
                <a:solidFill>
                  <a:srgbClr val="7030A0"/>
                </a:solidFill>
              </a:rPr>
              <a:t>Dual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Readout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larger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than</a:t>
            </a:r>
            <a:r>
              <a:rPr lang="it-IT" sz="2000" i="1" dirty="0" smtClean="0">
                <a:solidFill>
                  <a:srgbClr val="7030A0"/>
                </a:solidFill>
              </a:rPr>
              <a:t> the DREAM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</a:t>
            </a:r>
            <a:r>
              <a:rPr lang="it-IT" sz="2000" i="1" dirty="0" smtClean="0">
                <a:solidFill>
                  <a:srgbClr val="7030A0"/>
                </a:solidFill>
              </a:rPr>
              <a:t>.</a:t>
            </a:r>
          </a:p>
          <a:p>
            <a:endParaRPr lang="it-IT" sz="2000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The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Dual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Readout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Method</a:t>
            </a:r>
            <a:r>
              <a:rPr lang="it-IT" sz="3200" b="1" i="1" dirty="0" smtClean="0">
                <a:solidFill>
                  <a:srgbClr val="FF0000"/>
                </a:solidFill>
              </a:rPr>
              <a:t>    The DREAM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calorimeter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i="1" dirty="0" smtClean="0">
                <a:solidFill>
                  <a:srgbClr val="7030A0"/>
                </a:solidFill>
              </a:rPr>
              <a:t>  In </a:t>
            </a:r>
            <a:r>
              <a:rPr lang="it-IT" i="1" dirty="0" err="1" smtClean="0">
                <a:solidFill>
                  <a:srgbClr val="7030A0"/>
                </a:solidFill>
              </a:rPr>
              <a:t>hadronic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calorimeters</a:t>
            </a:r>
            <a:r>
              <a:rPr lang="it-IT" i="1" dirty="0" smtClean="0">
                <a:solidFill>
                  <a:srgbClr val="7030A0"/>
                </a:solidFill>
              </a:rPr>
              <a:t>  the </a:t>
            </a:r>
            <a:r>
              <a:rPr lang="it-IT" i="1" dirty="0" err="1" smtClean="0">
                <a:solidFill>
                  <a:srgbClr val="7030A0"/>
                </a:solidFill>
              </a:rPr>
              <a:t>fluctuations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e.m.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shower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fraction</a:t>
            </a:r>
            <a:r>
              <a:rPr lang="it-IT" i="1" dirty="0" smtClean="0">
                <a:solidFill>
                  <a:srgbClr val="7030A0"/>
                </a:solidFill>
              </a:rPr>
              <a:t>  (</a:t>
            </a:r>
            <a:r>
              <a:rPr lang="it-IT" b="1" i="1" dirty="0" err="1" smtClean="0">
                <a:solidFill>
                  <a:srgbClr val="7030A0"/>
                </a:solidFill>
              </a:rPr>
              <a:t>f</a:t>
            </a:r>
            <a:r>
              <a:rPr lang="it-IT" sz="1400" b="1" i="1" dirty="0" err="1" smtClean="0">
                <a:solidFill>
                  <a:srgbClr val="7030A0"/>
                </a:solidFill>
              </a:rPr>
              <a:t>em</a:t>
            </a:r>
            <a:r>
              <a:rPr lang="it-IT" i="1" dirty="0" smtClean="0">
                <a:solidFill>
                  <a:srgbClr val="7030A0"/>
                </a:solidFill>
              </a:rPr>
              <a:t>)  dominate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    the </a:t>
            </a:r>
            <a:r>
              <a:rPr lang="it-IT" i="1" dirty="0" err="1" smtClean="0">
                <a:solidFill>
                  <a:srgbClr val="7030A0"/>
                </a:solidFill>
              </a:rPr>
              <a:t>energy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resolution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for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hadrons</a:t>
            </a:r>
            <a:r>
              <a:rPr lang="it-IT" i="1" dirty="0" smtClean="0">
                <a:solidFill>
                  <a:srgbClr val="7030A0"/>
                </a:solidFill>
              </a:rPr>
              <a:t> and </a:t>
            </a:r>
            <a:r>
              <a:rPr lang="it-IT" i="1" dirty="0" err="1" smtClean="0">
                <a:solidFill>
                  <a:srgbClr val="7030A0"/>
                </a:solidFill>
              </a:rPr>
              <a:t>jets</a:t>
            </a:r>
            <a:r>
              <a:rPr lang="it-IT" i="1" dirty="0" smtClean="0">
                <a:solidFill>
                  <a:srgbClr val="7030A0"/>
                </a:solidFill>
              </a:rPr>
              <a:t>.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In non </a:t>
            </a:r>
            <a:r>
              <a:rPr lang="it-IT" i="1" dirty="0" err="1" smtClean="0">
                <a:solidFill>
                  <a:srgbClr val="7030A0"/>
                </a:solidFill>
              </a:rPr>
              <a:t>compensating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calorimeters</a:t>
            </a:r>
            <a:r>
              <a:rPr lang="it-IT" i="1" dirty="0" smtClean="0">
                <a:solidFill>
                  <a:srgbClr val="7030A0"/>
                </a:solidFill>
              </a:rPr>
              <a:t>  (i.e. </a:t>
            </a:r>
            <a:r>
              <a:rPr lang="it-IT" i="1" dirty="0" err="1" smtClean="0">
                <a:solidFill>
                  <a:srgbClr val="7030A0"/>
                </a:solidFill>
              </a:rPr>
              <a:t>where</a:t>
            </a:r>
            <a:r>
              <a:rPr lang="it-IT" i="1" dirty="0" smtClean="0">
                <a:solidFill>
                  <a:srgbClr val="7030A0"/>
                </a:solidFill>
              </a:rPr>
              <a:t> e/h ≠ 1) </a:t>
            </a:r>
            <a:r>
              <a:rPr lang="it-IT" i="1" dirty="0" err="1" smtClean="0">
                <a:solidFill>
                  <a:srgbClr val="7030A0"/>
                </a:solidFill>
              </a:rPr>
              <a:t>it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possible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eliminate </a:t>
            </a:r>
            <a:r>
              <a:rPr lang="it-IT" i="1" dirty="0" err="1" smtClean="0">
                <a:solidFill>
                  <a:srgbClr val="7030A0"/>
                </a:solidFill>
              </a:rPr>
              <a:t>this</a:t>
            </a:r>
            <a:endParaRPr lang="it-IT" i="1" dirty="0" smtClean="0">
              <a:solidFill>
                <a:srgbClr val="7030A0"/>
              </a:solidFill>
            </a:endParaRPr>
          </a:p>
          <a:p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        </a:t>
            </a:r>
            <a:r>
              <a:rPr lang="it-IT" i="1" dirty="0" err="1" smtClean="0">
                <a:solidFill>
                  <a:srgbClr val="7030A0"/>
                </a:solidFill>
              </a:rPr>
              <a:t>effect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by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measuring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b="1" i="1" dirty="0" err="1" smtClean="0">
                <a:solidFill>
                  <a:srgbClr val="7030A0"/>
                </a:solidFill>
              </a:rPr>
              <a:t>f</a:t>
            </a:r>
            <a:r>
              <a:rPr lang="it-IT" sz="1400" b="1" i="1" dirty="0" err="1" smtClean="0">
                <a:solidFill>
                  <a:srgbClr val="7030A0"/>
                </a:solidFill>
              </a:rPr>
              <a:t>em</a:t>
            </a:r>
            <a:r>
              <a:rPr lang="it-IT" b="1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event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by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event</a:t>
            </a:r>
            <a:r>
              <a:rPr lang="it-IT" i="1" dirty="0" smtClean="0">
                <a:solidFill>
                  <a:srgbClr val="7030A0"/>
                </a:solidFill>
              </a:rPr>
              <a:t>.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This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was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achieved</a:t>
            </a:r>
            <a:r>
              <a:rPr lang="it-IT" i="1" dirty="0" smtClean="0">
                <a:solidFill>
                  <a:srgbClr val="7030A0"/>
                </a:solidFill>
              </a:rPr>
              <a:t> in 2003 in the DREAM </a:t>
            </a:r>
            <a:r>
              <a:rPr lang="it-IT" i="1" dirty="0" err="1" smtClean="0">
                <a:solidFill>
                  <a:srgbClr val="7030A0"/>
                </a:solidFill>
              </a:rPr>
              <a:t>Calorimeter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with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two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active</a:t>
            </a:r>
            <a:r>
              <a:rPr lang="it-IT" i="1" dirty="0" smtClean="0">
                <a:solidFill>
                  <a:srgbClr val="7030A0"/>
                </a:solidFill>
              </a:rPr>
              <a:t> media: </a:t>
            </a:r>
          </a:p>
          <a:p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       </a:t>
            </a:r>
            <a:r>
              <a:rPr lang="it-IT" b="1" i="1" dirty="0" smtClean="0">
                <a:solidFill>
                  <a:srgbClr val="7030A0"/>
                </a:solidFill>
              </a:rPr>
              <a:t>- </a:t>
            </a:r>
            <a:r>
              <a:rPr lang="it-IT" i="1" dirty="0" smtClean="0">
                <a:solidFill>
                  <a:srgbClr val="7030A0"/>
                </a:solidFill>
              </a:rPr>
              <a:t>  the </a:t>
            </a:r>
            <a:r>
              <a:rPr lang="it-IT" i="1" dirty="0" err="1" smtClean="0">
                <a:solidFill>
                  <a:srgbClr val="7030A0"/>
                </a:solidFill>
              </a:rPr>
              <a:t>signal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b="1" i="1" dirty="0" smtClean="0">
                <a:solidFill>
                  <a:srgbClr val="7030A0"/>
                </a:solidFill>
              </a:rPr>
              <a:t>S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from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Scintillating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fibers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measure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dE</a:t>
            </a:r>
            <a:r>
              <a:rPr lang="it-IT" i="1" dirty="0" smtClean="0">
                <a:solidFill>
                  <a:srgbClr val="7030A0"/>
                </a:solidFill>
              </a:rPr>
              <a:t>/</a:t>
            </a:r>
            <a:r>
              <a:rPr lang="it-IT" i="1" dirty="0" err="1" smtClean="0">
                <a:solidFill>
                  <a:srgbClr val="7030A0"/>
                </a:solidFill>
              </a:rPr>
              <a:t>dx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from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all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charged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particles</a:t>
            </a:r>
            <a:r>
              <a:rPr lang="it-IT" i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       </a:t>
            </a:r>
            <a:r>
              <a:rPr lang="it-IT" b="1" i="1" dirty="0" smtClean="0">
                <a:solidFill>
                  <a:srgbClr val="7030A0"/>
                </a:solidFill>
              </a:rPr>
              <a:t>-</a:t>
            </a:r>
            <a:r>
              <a:rPr lang="it-IT" i="1" dirty="0" smtClean="0">
                <a:solidFill>
                  <a:srgbClr val="7030A0"/>
                </a:solidFill>
              </a:rPr>
              <a:t>   the </a:t>
            </a:r>
            <a:r>
              <a:rPr lang="it-IT" i="1" dirty="0" err="1" smtClean="0">
                <a:solidFill>
                  <a:srgbClr val="7030A0"/>
                </a:solidFill>
              </a:rPr>
              <a:t>signal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b="1" i="1" dirty="0" smtClean="0">
                <a:solidFill>
                  <a:srgbClr val="7030A0"/>
                </a:solidFill>
              </a:rPr>
              <a:t>Q  </a:t>
            </a:r>
            <a:r>
              <a:rPr lang="it-IT" i="1" dirty="0" err="1" smtClean="0">
                <a:solidFill>
                  <a:srgbClr val="7030A0"/>
                </a:solidFill>
              </a:rPr>
              <a:t>from</a:t>
            </a:r>
            <a:r>
              <a:rPr lang="it-IT" b="1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c</a:t>
            </a:r>
            <a:r>
              <a:rPr lang="it-IT" i="1" dirty="0" err="1" smtClean="0">
                <a:solidFill>
                  <a:srgbClr val="7030A0"/>
                </a:solidFill>
              </a:rPr>
              <a:t>lear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fibers</a:t>
            </a:r>
            <a:r>
              <a:rPr lang="it-IT" i="1" dirty="0" smtClean="0">
                <a:solidFill>
                  <a:srgbClr val="7030A0"/>
                </a:solidFill>
              </a:rPr>
              <a:t> (</a:t>
            </a:r>
            <a:r>
              <a:rPr lang="it-IT" i="1" dirty="0" err="1" smtClean="0">
                <a:solidFill>
                  <a:srgbClr val="7030A0"/>
                </a:solidFill>
              </a:rPr>
              <a:t>quartz</a:t>
            </a:r>
            <a:r>
              <a:rPr lang="it-IT" i="1" dirty="0" smtClean="0">
                <a:solidFill>
                  <a:srgbClr val="7030A0"/>
                </a:solidFill>
              </a:rPr>
              <a:t> or plastic) </a:t>
            </a:r>
            <a:r>
              <a:rPr lang="it-IT" i="1" dirty="0" err="1" smtClean="0">
                <a:solidFill>
                  <a:srgbClr val="7030A0"/>
                </a:solidFill>
              </a:rPr>
              <a:t>for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light </a:t>
            </a:r>
            <a:r>
              <a:rPr lang="it-IT" i="1" dirty="0" err="1" smtClean="0">
                <a:solidFill>
                  <a:srgbClr val="7030A0"/>
                </a:solidFill>
              </a:rPr>
              <a:t>mostly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from</a:t>
            </a:r>
            <a:endParaRPr lang="it-IT" i="1" dirty="0" smtClean="0">
              <a:solidFill>
                <a:srgbClr val="7030A0"/>
              </a:solidFill>
            </a:endParaRPr>
          </a:p>
          <a:p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            the </a:t>
            </a:r>
            <a:r>
              <a:rPr lang="it-IT" i="1" dirty="0" err="1" smtClean="0">
                <a:solidFill>
                  <a:srgbClr val="7030A0"/>
                </a:solidFill>
              </a:rPr>
              <a:t>e.m.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component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showers</a:t>
            </a:r>
            <a:r>
              <a:rPr lang="it-IT" i="1" dirty="0" smtClean="0">
                <a:solidFill>
                  <a:srgbClr val="7030A0"/>
                </a:solidFill>
              </a:rPr>
              <a:t>. </a:t>
            </a:r>
            <a:endParaRPr lang="it-IT" i="1" dirty="0">
              <a:solidFill>
                <a:srgbClr val="7030A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437112"/>
            <a:ext cx="300883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1080120" cy="13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3"/>
          <p:cNvPicPr>
            <a:picLocks noChangeAspect="1" noChangeArrowheads="1"/>
          </p:cNvPicPr>
          <p:nvPr/>
        </p:nvPicPr>
        <p:blipFill>
          <a:blip r:embed="rId4" cstate="print"/>
          <a:srcRect b="47807"/>
          <a:stretch>
            <a:fillRect/>
          </a:stretch>
        </p:blipFill>
        <p:spPr bwMode="auto">
          <a:xfrm>
            <a:off x="5436096" y="3140968"/>
            <a:ext cx="346945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3212976"/>
            <a:ext cx="4905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00B050"/>
                </a:solidFill>
              </a:rPr>
              <a:t>  </a:t>
            </a:r>
            <a:r>
              <a:rPr lang="it-IT" dirty="0" err="1" smtClean="0">
                <a:solidFill>
                  <a:srgbClr val="00B050"/>
                </a:solidFill>
              </a:rPr>
              <a:t>C</a:t>
            </a:r>
            <a:r>
              <a:rPr lang="it-IT" i="1" dirty="0" err="1" smtClean="0">
                <a:solidFill>
                  <a:srgbClr val="00B050"/>
                </a:solidFill>
              </a:rPr>
              <a:t>opper</a:t>
            </a:r>
            <a:r>
              <a:rPr lang="it-IT" i="1" dirty="0" smtClean="0">
                <a:solidFill>
                  <a:srgbClr val="00B050"/>
                </a:solidFill>
              </a:rPr>
              <a:t> –  </a:t>
            </a:r>
            <a:r>
              <a:rPr lang="it-IT" i="1" dirty="0" err="1" smtClean="0">
                <a:solidFill>
                  <a:srgbClr val="00B050"/>
                </a:solidFill>
              </a:rPr>
              <a:t>Scintillating</a:t>
            </a:r>
            <a:r>
              <a:rPr lang="it-IT" i="1" dirty="0" smtClean="0">
                <a:solidFill>
                  <a:srgbClr val="00B050"/>
                </a:solidFill>
              </a:rPr>
              <a:t> and </a:t>
            </a:r>
            <a:r>
              <a:rPr lang="it-IT" i="1" dirty="0" err="1" smtClean="0">
                <a:solidFill>
                  <a:srgbClr val="00B050"/>
                </a:solidFill>
              </a:rPr>
              <a:t>Quartz</a:t>
            </a:r>
            <a:r>
              <a:rPr lang="it-IT" i="1" dirty="0" smtClean="0">
                <a:solidFill>
                  <a:srgbClr val="00B050"/>
                </a:solidFill>
              </a:rPr>
              <a:t> (</a:t>
            </a:r>
            <a:r>
              <a:rPr lang="it-IT" i="1" dirty="0" err="1" smtClean="0">
                <a:solidFill>
                  <a:srgbClr val="00B050"/>
                </a:solidFill>
              </a:rPr>
              <a:t>clear</a:t>
            </a:r>
            <a:r>
              <a:rPr lang="it-IT" i="1" dirty="0" smtClean="0">
                <a:solidFill>
                  <a:srgbClr val="00B050"/>
                </a:solidFill>
              </a:rPr>
              <a:t>)  </a:t>
            </a:r>
            <a:r>
              <a:rPr lang="it-IT" i="1" dirty="0" err="1" smtClean="0">
                <a:solidFill>
                  <a:srgbClr val="00B050"/>
                </a:solidFill>
              </a:rPr>
              <a:t>fibers</a:t>
            </a:r>
            <a:endParaRPr lang="it-IT" i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smtClean="0">
                <a:solidFill>
                  <a:srgbClr val="00B050"/>
                </a:solidFill>
              </a:rPr>
              <a:t> 19 </a:t>
            </a:r>
            <a:r>
              <a:rPr lang="it-IT" i="1" dirty="0" err="1" smtClean="0">
                <a:solidFill>
                  <a:srgbClr val="00B050"/>
                </a:solidFill>
              </a:rPr>
              <a:t>hexagonal</a:t>
            </a: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</a:rPr>
              <a:t>towers</a:t>
            </a:r>
            <a:r>
              <a:rPr lang="it-IT" i="1" dirty="0" smtClean="0">
                <a:solidFill>
                  <a:srgbClr val="00B050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it-IT" i="1" dirty="0">
                <a:solidFill>
                  <a:srgbClr val="00B050"/>
                </a:solidFill>
              </a:rPr>
              <a:t>  </a:t>
            </a:r>
            <a:r>
              <a:rPr lang="it-IT" i="1" dirty="0" smtClean="0">
                <a:solidFill>
                  <a:srgbClr val="00B050"/>
                </a:solidFill>
              </a:rPr>
              <a:t> </a:t>
            </a:r>
            <a:r>
              <a:rPr lang="it-IT" i="1" dirty="0" err="1">
                <a:solidFill>
                  <a:srgbClr val="00B050"/>
                </a:solidFill>
              </a:rPr>
              <a:t>e</a:t>
            </a:r>
            <a:r>
              <a:rPr lang="it-IT" i="1" dirty="0" err="1" smtClean="0">
                <a:solidFill>
                  <a:srgbClr val="00B050"/>
                </a:solidFill>
              </a:rPr>
              <a:t>ach</a:t>
            </a:r>
            <a:r>
              <a:rPr lang="it-IT" i="1" dirty="0" smtClean="0">
                <a:solidFill>
                  <a:srgbClr val="00B050"/>
                </a:solidFill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</a:rPr>
              <a:t>tower</a:t>
            </a:r>
            <a:r>
              <a:rPr lang="it-IT" i="1" dirty="0" smtClean="0">
                <a:solidFill>
                  <a:srgbClr val="00B050"/>
                </a:solidFill>
              </a:rPr>
              <a:t>: 270 </a:t>
            </a:r>
            <a:r>
              <a:rPr lang="it-IT" i="1" dirty="0" err="1" smtClean="0">
                <a:solidFill>
                  <a:srgbClr val="00B050"/>
                </a:solidFill>
              </a:rPr>
              <a:t>hollow</a:t>
            </a:r>
            <a:r>
              <a:rPr lang="it-IT" i="1" dirty="0" smtClean="0">
                <a:solidFill>
                  <a:srgbClr val="00B050"/>
                </a:solidFill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</a:rPr>
              <a:t>copper</a:t>
            </a:r>
            <a:r>
              <a:rPr lang="it-IT" i="1" dirty="0" smtClean="0">
                <a:solidFill>
                  <a:srgbClr val="00B050"/>
                </a:solidFill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</a:rPr>
              <a:t>rods</a:t>
            </a:r>
            <a:r>
              <a:rPr lang="it-IT" i="1" dirty="0" smtClean="0">
                <a:solidFill>
                  <a:srgbClr val="00B050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smtClean="0">
                <a:solidFill>
                  <a:srgbClr val="00B050"/>
                </a:solidFill>
              </a:rPr>
              <a:t>  2 m (10 </a:t>
            </a:r>
            <a:r>
              <a:rPr lang="el-GR" i="1" dirty="0" smtClean="0">
                <a:solidFill>
                  <a:srgbClr val="00B050"/>
                </a:solidFill>
              </a:rPr>
              <a:t>λ</a:t>
            </a:r>
            <a:r>
              <a:rPr lang="it-IT" sz="1400" i="1" dirty="0" err="1" smtClean="0">
                <a:solidFill>
                  <a:srgbClr val="00B050"/>
                </a:solidFill>
              </a:rPr>
              <a:t>Int</a:t>
            </a:r>
            <a:r>
              <a:rPr lang="it-IT" sz="1400" i="1" dirty="0" smtClean="0">
                <a:solidFill>
                  <a:srgbClr val="00B050"/>
                </a:solidFill>
              </a:rPr>
              <a:t>) </a:t>
            </a:r>
            <a:r>
              <a:rPr lang="it-IT" i="1" dirty="0" smtClean="0">
                <a:solidFill>
                  <a:srgbClr val="00B050"/>
                </a:solidFill>
              </a:rPr>
              <a:t> in </a:t>
            </a:r>
            <a:r>
              <a:rPr lang="it-IT" i="1" dirty="0" err="1" smtClean="0">
                <a:solidFill>
                  <a:srgbClr val="00B050"/>
                </a:solidFill>
              </a:rPr>
              <a:t>depth</a:t>
            </a:r>
            <a:r>
              <a:rPr lang="it-IT" i="1" dirty="0" smtClean="0">
                <a:solidFill>
                  <a:srgbClr val="00B050"/>
                </a:solidFill>
              </a:rPr>
              <a:t> , </a:t>
            </a:r>
            <a:r>
              <a:rPr lang="it-IT" i="1" dirty="0" err="1" smtClean="0">
                <a:solidFill>
                  <a:srgbClr val="00B050"/>
                </a:solidFill>
              </a:rPr>
              <a:t>radius</a:t>
            </a:r>
            <a:r>
              <a:rPr lang="it-IT" i="1" dirty="0" smtClean="0">
                <a:solidFill>
                  <a:srgbClr val="00B050"/>
                </a:solidFill>
              </a:rPr>
              <a:t> ≈ 16 cm </a:t>
            </a:r>
            <a:r>
              <a:rPr lang="it-IT" i="1" dirty="0" smtClean="0">
                <a:solidFill>
                  <a:srgbClr val="00B050"/>
                </a:solidFill>
              </a:rPr>
              <a:t>( &lt; </a:t>
            </a:r>
            <a:r>
              <a:rPr lang="it-IT" i="1" dirty="0" smtClean="0">
                <a:solidFill>
                  <a:srgbClr val="00B050"/>
                </a:solidFill>
              </a:rPr>
              <a:t>1 </a:t>
            </a:r>
            <a:r>
              <a:rPr lang="el-GR" i="1" dirty="0" smtClean="0">
                <a:solidFill>
                  <a:srgbClr val="00B050"/>
                </a:solidFill>
              </a:rPr>
              <a:t>λ</a:t>
            </a:r>
            <a:r>
              <a:rPr lang="it-IT" sz="1400" i="1" dirty="0" err="1" smtClean="0">
                <a:solidFill>
                  <a:srgbClr val="00B050"/>
                </a:solidFill>
              </a:rPr>
              <a:t>Int</a:t>
            </a:r>
            <a:r>
              <a:rPr lang="it-IT" i="1" dirty="0" smtClean="0">
                <a:solidFill>
                  <a:srgbClr val="00B050"/>
                </a:solidFill>
              </a:rPr>
              <a:t>).</a:t>
            </a:r>
            <a:endParaRPr lang="it-IT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74457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If</a:t>
            </a:r>
            <a:r>
              <a:rPr lang="it-IT" i="1" dirty="0" smtClean="0">
                <a:solidFill>
                  <a:srgbClr val="7030A0"/>
                </a:solidFill>
              </a:rPr>
              <a:t>  R = 1  </a:t>
            </a:r>
            <a:r>
              <a:rPr lang="it-IT" i="1" dirty="0" err="1" smtClean="0">
                <a:solidFill>
                  <a:srgbClr val="7030A0"/>
                </a:solidFill>
              </a:rPr>
              <a:t>for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e.m.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shower</a:t>
            </a:r>
            <a:r>
              <a:rPr lang="it-IT" i="1" dirty="0" smtClean="0">
                <a:solidFill>
                  <a:srgbClr val="7030A0"/>
                </a:solidFill>
              </a:rPr>
              <a:t> , the </a:t>
            </a:r>
            <a:r>
              <a:rPr lang="it-IT" i="1" dirty="0" err="1" smtClean="0">
                <a:solidFill>
                  <a:srgbClr val="7030A0"/>
                </a:solidFill>
              </a:rPr>
              <a:t>response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active</a:t>
            </a:r>
            <a:r>
              <a:rPr lang="it-IT" i="1" dirty="0" smtClean="0">
                <a:solidFill>
                  <a:srgbClr val="7030A0"/>
                </a:solidFill>
              </a:rPr>
              <a:t> media  </a:t>
            </a:r>
            <a:r>
              <a:rPr lang="it-IT" i="1" dirty="0" err="1" smtClean="0">
                <a:solidFill>
                  <a:srgbClr val="7030A0"/>
                </a:solidFill>
              </a:rPr>
              <a:t>for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an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hadronic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shower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:</a:t>
            </a:r>
          </a:p>
          <a:p>
            <a:endParaRPr lang="it-IT" sz="800" i="1" dirty="0">
              <a:solidFill>
                <a:srgbClr val="7030A0"/>
              </a:solidFill>
            </a:endParaRPr>
          </a:p>
          <a:p>
            <a:r>
              <a:rPr lang="it-IT" i="1" dirty="0" smtClean="0">
                <a:solidFill>
                  <a:srgbClr val="7030A0"/>
                </a:solidFill>
              </a:rPr>
              <a:t>                                                               </a:t>
            </a:r>
            <a:r>
              <a:rPr lang="it-IT" i="1" dirty="0" err="1" smtClean="0">
                <a:solidFill>
                  <a:srgbClr val="7030A0"/>
                </a:solidFill>
              </a:rPr>
              <a:t>where</a:t>
            </a:r>
            <a:r>
              <a:rPr lang="it-IT" i="1" dirty="0" smtClean="0">
                <a:solidFill>
                  <a:srgbClr val="7030A0"/>
                </a:solidFill>
              </a:rPr>
              <a:t>  e/h 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 1.3  </a:t>
            </a:r>
            <a:r>
              <a:rPr lang="it-IT" i="1" dirty="0" err="1" smtClean="0">
                <a:solidFill>
                  <a:srgbClr val="7030A0"/>
                </a:solidFill>
              </a:rPr>
              <a:t>for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Scintill</a:t>
            </a:r>
            <a:r>
              <a:rPr lang="it-IT" i="1" dirty="0" smtClean="0">
                <a:solidFill>
                  <a:srgbClr val="7030A0"/>
                </a:solidFill>
              </a:rPr>
              <a:t>. and 4.7 </a:t>
            </a:r>
            <a:r>
              <a:rPr lang="it-IT" i="1" dirty="0" err="1" smtClean="0">
                <a:solidFill>
                  <a:srgbClr val="7030A0"/>
                </a:solidFill>
              </a:rPr>
              <a:t>for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clear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fibers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</a:p>
          <a:p>
            <a:endParaRPr lang="it-IT" i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From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ratio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signals</a:t>
            </a:r>
            <a:r>
              <a:rPr lang="it-IT" i="1" dirty="0" smtClean="0">
                <a:solidFill>
                  <a:srgbClr val="7030A0"/>
                </a:solidFill>
              </a:rPr>
              <a:t> in the </a:t>
            </a:r>
            <a:r>
              <a:rPr lang="it-IT" i="1" dirty="0" err="1" smtClean="0">
                <a:solidFill>
                  <a:srgbClr val="7030A0"/>
                </a:solidFill>
              </a:rPr>
              <a:t>quartz</a:t>
            </a:r>
            <a:r>
              <a:rPr lang="it-IT" i="1" dirty="0" smtClean="0">
                <a:solidFill>
                  <a:srgbClr val="7030A0"/>
                </a:solidFill>
              </a:rPr>
              <a:t> (</a:t>
            </a:r>
            <a:r>
              <a:rPr lang="it-IT" i="1" dirty="0" err="1" smtClean="0">
                <a:solidFill>
                  <a:srgbClr val="7030A0"/>
                </a:solidFill>
              </a:rPr>
              <a:t>clear</a:t>
            </a:r>
            <a:r>
              <a:rPr lang="it-IT" i="1" dirty="0" smtClean="0">
                <a:solidFill>
                  <a:srgbClr val="7030A0"/>
                </a:solidFill>
              </a:rPr>
              <a:t>) </a:t>
            </a:r>
            <a:r>
              <a:rPr lang="it-IT" i="1" dirty="0" err="1" smtClean="0">
                <a:solidFill>
                  <a:srgbClr val="7030A0"/>
                </a:solidFill>
              </a:rPr>
              <a:t>fibers</a:t>
            </a:r>
            <a:r>
              <a:rPr lang="it-IT" i="1" dirty="0" smtClean="0">
                <a:solidFill>
                  <a:srgbClr val="7030A0"/>
                </a:solidFill>
              </a:rPr>
              <a:t>  Q and in </a:t>
            </a:r>
            <a:r>
              <a:rPr lang="it-IT" i="1" dirty="0" err="1" smtClean="0">
                <a:solidFill>
                  <a:srgbClr val="7030A0"/>
                </a:solidFill>
              </a:rPr>
              <a:t>scintillating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fibers</a:t>
            </a:r>
            <a:r>
              <a:rPr lang="it-IT" i="1" dirty="0" smtClean="0">
                <a:solidFill>
                  <a:srgbClr val="7030A0"/>
                </a:solidFill>
              </a:rPr>
              <a:t>  S :</a:t>
            </a:r>
          </a:p>
          <a:p>
            <a:endParaRPr lang="it-IT" sz="800" i="1" dirty="0">
              <a:solidFill>
                <a:srgbClr val="7030A0"/>
              </a:solidFill>
            </a:endParaRPr>
          </a:p>
          <a:p>
            <a:r>
              <a:rPr lang="it-IT" b="1" i="1" dirty="0" smtClean="0">
                <a:solidFill>
                  <a:srgbClr val="7030A0"/>
                </a:solidFill>
              </a:rPr>
              <a:t>                                                         </a:t>
            </a:r>
            <a:r>
              <a:rPr lang="it-IT" b="1" i="1" dirty="0" err="1" smtClean="0">
                <a:solidFill>
                  <a:srgbClr val="7030A0"/>
                </a:solidFill>
              </a:rPr>
              <a:t>f</a:t>
            </a:r>
            <a:r>
              <a:rPr lang="it-IT" sz="1400" b="1" i="1" dirty="0" err="1" smtClean="0">
                <a:solidFill>
                  <a:srgbClr val="7030A0"/>
                </a:solidFill>
              </a:rPr>
              <a:t>em</a:t>
            </a:r>
            <a:r>
              <a:rPr lang="it-IT" b="1" i="1" dirty="0" smtClean="0">
                <a:solidFill>
                  <a:srgbClr val="7030A0"/>
                </a:solidFill>
              </a:rPr>
              <a:t>  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measured</a:t>
            </a:r>
            <a:r>
              <a:rPr lang="it-IT" i="1" dirty="0" smtClean="0">
                <a:solidFill>
                  <a:srgbClr val="7030A0"/>
                </a:solidFill>
              </a:rPr>
              <a:t>  and  the </a:t>
            </a:r>
            <a:r>
              <a:rPr lang="it-IT" i="1" dirty="0" err="1" smtClean="0">
                <a:solidFill>
                  <a:srgbClr val="7030A0"/>
                </a:solidFill>
              </a:rPr>
              <a:t>energy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corrected</a:t>
            </a:r>
            <a:r>
              <a:rPr lang="it-IT" i="1" dirty="0" smtClean="0">
                <a:solidFill>
                  <a:srgbClr val="7030A0"/>
                </a:solidFill>
              </a:rPr>
              <a:t>. </a:t>
            </a:r>
          </a:p>
          <a:p>
            <a:endParaRPr lang="it-IT" i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Resolution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limited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by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small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photon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yield</a:t>
            </a:r>
            <a:r>
              <a:rPr lang="it-IT" i="1" dirty="0" smtClean="0">
                <a:solidFill>
                  <a:srgbClr val="7030A0"/>
                </a:solidFill>
              </a:rPr>
              <a:t>  (9-18  per  </a:t>
            </a:r>
            <a:r>
              <a:rPr lang="it-IT" i="1" dirty="0" err="1" smtClean="0">
                <a:solidFill>
                  <a:srgbClr val="7030A0"/>
                </a:solidFill>
              </a:rPr>
              <a:t>deposited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GeV</a:t>
            </a:r>
            <a:r>
              <a:rPr lang="it-IT" i="1" dirty="0" smtClean="0">
                <a:solidFill>
                  <a:srgbClr val="7030A0"/>
                </a:solidFill>
              </a:rPr>
              <a:t> ).</a:t>
            </a:r>
            <a:endParaRPr lang="it-IT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07407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736304" cy="65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3140968"/>
            <a:ext cx="4032448" cy="3559556"/>
          </a:xfrm>
          <a:prstGeom prst="rect">
            <a:avLst/>
          </a:prstGeom>
          <a:noFill/>
          <a:ln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852936"/>
            <a:ext cx="3456384" cy="374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9552" y="2564904"/>
            <a:ext cx="6192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“Jets”  200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GeV</a:t>
            </a:r>
            <a:r>
              <a:rPr lang="en-US" sz="2400" b="1" i="1" dirty="0" smtClean="0">
                <a:solidFill>
                  <a:srgbClr val="FF0000"/>
                </a:solidFill>
              </a:rPr>
              <a:t> 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pions</a:t>
            </a:r>
            <a:r>
              <a:rPr lang="en-US" sz="2400" b="1" i="1" dirty="0" smtClean="0">
                <a:solidFill>
                  <a:srgbClr val="FF0000"/>
                </a:solidFill>
              </a:rPr>
              <a:t> interacting in a target)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031940" y="3392996"/>
            <a:ext cx="100811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5148064" y="3140968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</a:rPr>
              <a:t>Dual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Readout</a:t>
            </a:r>
            <a:r>
              <a:rPr lang="it-IT" sz="3200" b="1" i="1" dirty="0" smtClean="0">
                <a:solidFill>
                  <a:srgbClr val="FF0000"/>
                </a:solidFill>
              </a:rPr>
              <a:t> in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crystals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628581" cy="5986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it-IT" i="1" dirty="0" smtClean="0">
                <a:solidFill>
                  <a:srgbClr val="7030A0"/>
                </a:solidFill>
              </a:rPr>
              <a:t>In last </a:t>
            </a:r>
            <a:r>
              <a:rPr lang="it-IT" i="1" dirty="0" err="1" smtClean="0">
                <a:solidFill>
                  <a:srgbClr val="7030A0"/>
                </a:solidFill>
              </a:rPr>
              <a:t>years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extensive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studies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were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performed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extend</a:t>
            </a:r>
            <a:r>
              <a:rPr lang="it-IT" i="1" dirty="0" smtClean="0">
                <a:solidFill>
                  <a:srgbClr val="7030A0"/>
                </a:solidFill>
              </a:rPr>
              <a:t>  the </a:t>
            </a:r>
            <a:r>
              <a:rPr lang="it-IT" i="1" dirty="0" err="1" smtClean="0">
                <a:solidFill>
                  <a:srgbClr val="7030A0"/>
                </a:solidFill>
              </a:rPr>
              <a:t>Dual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Readout</a:t>
            </a:r>
            <a:r>
              <a:rPr lang="it-IT" i="1" dirty="0" smtClean="0">
                <a:solidFill>
                  <a:srgbClr val="7030A0"/>
                </a:solidFill>
              </a:rPr>
              <a:t> in  </a:t>
            </a:r>
            <a:r>
              <a:rPr lang="it-IT" i="1" dirty="0" err="1" smtClean="0">
                <a:solidFill>
                  <a:srgbClr val="7030A0"/>
                </a:solidFill>
              </a:rPr>
              <a:t>crystals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</a:t>
            </a:r>
            <a:r>
              <a:rPr lang="it-IT" i="1" dirty="0" err="1" smtClean="0">
                <a:solidFill>
                  <a:srgbClr val="7030A0"/>
                </a:solidFill>
              </a:rPr>
              <a:t>used</a:t>
            </a:r>
            <a:r>
              <a:rPr lang="it-IT" i="1" dirty="0" smtClean="0">
                <a:solidFill>
                  <a:srgbClr val="7030A0"/>
                </a:solidFill>
              </a:rPr>
              <a:t> in </a:t>
            </a:r>
            <a:r>
              <a:rPr lang="it-IT" i="1" dirty="0" err="1" smtClean="0">
                <a:solidFill>
                  <a:srgbClr val="7030A0"/>
                </a:solidFill>
              </a:rPr>
              <a:t>homogeneous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calorimeters</a:t>
            </a:r>
            <a:r>
              <a:rPr lang="it-IT" i="1" dirty="0" smtClean="0">
                <a:solidFill>
                  <a:srgbClr val="7030A0"/>
                </a:solidFill>
              </a:rPr>
              <a:t> .  In </a:t>
            </a:r>
            <a:r>
              <a:rPr lang="it-IT" i="1" dirty="0" err="1" smtClean="0">
                <a:solidFill>
                  <a:srgbClr val="7030A0"/>
                </a:solidFill>
              </a:rPr>
              <a:t>these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crystals</a:t>
            </a:r>
            <a:r>
              <a:rPr lang="it-IT" i="1" dirty="0" smtClean="0">
                <a:solidFill>
                  <a:srgbClr val="7030A0"/>
                </a:solidFill>
              </a:rPr>
              <a:t> a </a:t>
            </a:r>
            <a:r>
              <a:rPr lang="it-IT" i="1" dirty="0" err="1" smtClean="0">
                <a:solidFill>
                  <a:srgbClr val="7030A0"/>
                </a:solidFill>
              </a:rPr>
              <a:t>fraction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the light </a:t>
            </a:r>
            <a:r>
              <a:rPr lang="it-IT" i="1" dirty="0" err="1" smtClean="0">
                <a:solidFill>
                  <a:srgbClr val="7030A0"/>
                </a:solidFill>
              </a:rPr>
              <a:t>yield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due  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emission</a:t>
            </a:r>
            <a:r>
              <a:rPr lang="it-IT" i="1" dirty="0" smtClean="0">
                <a:solidFill>
                  <a:srgbClr val="7030A0"/>
                </a:solidFill>
              </a:rPr>
              <a:t>  (1% in BGO, up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15% in PWO).</a:t>
            </a:r>
          </a:p>
          <a:p>
            <a:endParaRPr lang="it-IT" sz="9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7030A0"/>
                </a:solidFill>
              </a:rPr>
              <a:t>  </a:t>
            </a:r>
            <a:r>
              <a:rPr lang="it-IT" i="1" dirty="0" smtClean="0">
                <a:solidFill>
                  <a:srgbClr val="7030A0"/>
                </a:solidFill>
              </a:rPr>
              <a:t>The </a:t>
            </a:r>
            <a:r>
              <a:rPr lang="it-IT" i="1" dirty="0" err="1" smtClean="0">
                <a:solidFill>
                  <a:srgbClr val="7030A0"/>
                </a:solidFill>
              </a:rPr>
              <a:t>peculiar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features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 the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light can 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</a:t>
            </a:r>
            <a:r>
              <a:rPr lang="it-IT" i="1" dirty="0" err="1" smtClean="0">
                <a:solidFill>
                  <a:srgbClr val="7030A0"/>
                </a:solidFill>
              </a:rPr>
              <a:t>be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exploited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separate the </a:t>
            </a:r>
            <a:r>
              <a:rPr lang="it-IT" i="1" dirty="0" err="1" smtClean="0">
                <a:solidFill>
                  <a:srgbClr val="7030A0"/>
                </a:solidFill>
              </a:rPr>
              <a:t>two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types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light:</a:t>
            </a:r>
          </a:p>
          <a:p>
            <a:endParaRPr lang="it-IT" sz="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7030A0"/>
                </a:solidFill>
              </a:rPr>
              <a:t>   </a:t>
            </a:r>
            <a:r>
              <a:rPr lang="it-IT" i="1" dirty="0" err="1" smtClean="0">
                <a:solidFill>
                  <a:srgbClr val="7030A0"/>
                </a:solidFill>
              </a:rPr>
              <a:t>directionality</a:t>
            </a:r>
            <a:r>
              <a:rPr lang="it-IT" i="1" dirty="0" smtClean="0">
                <a:solidFill>
                  <a:srgbClr val="7030A0"/>
                </a:solidFill>
              </a:rPr>
              <a:t> :  cos </a:t>
            </a:r>
            <a:r>
              <a:rPr lang="el-GR" i="1" dirty="0" smtClean="0">
                <a:solidFill>
                  <a:srgbClr val="7030A0"/>
                </a:solidFill>
              </a:rPr>
              <a:t>θ</a:t>
            </a:r>
            <a:r>
              <a:rPr lang="it-IT" i="1" dirty="0" smtClean="0">
                <a:solidFill>
                  <a:srgbClr val="7030A0"/>
                </a:solidFill>
              </a:rPr>
              <a:t> = 1/</a:t>
            </a:r>
            <a:r>
              <a:rPr lang="el-GR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β</a:t>
            </a:r>
            <a:r>
              <a:rPr lang="it-IT" i="1" dirty="0" smtClean="0">
                <a:solidFill>
                  <a:srgbClr val="7030A0"/>
                </a:solidFill>
              </a:rPr>
              <a:t>n</a:t>
            </a:r>
          </a:p>
          <a:p>
            <a:endParaRPr lang="it-IT" sz="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7030A0"/>
                </a:solidFill>
              </a:rPr>
              <a:t>   </a:t>
            </a:r>
            <a:r>
              <a:rPr lang="it-IT" i="1" dirty="0" smtClean="0">
                <a:solidFill>
                  <a:srgbClr val="7030A0"/>
                </a:solidFill>
              </a:rPr>
              <a:t>timing :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light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prompt</a:t>
            </a:r>
            <a:r>
              <a:rPr lang="it-IT" i="1" dirty="0" smtClean="0">
                <a:solidFill>
                  <a:srgbClr val="7030A0"/>
                </a:solidFill>
              </a:rPr>
              <a:t> (</a:t>
            </a:r>
            <a:r>
              <a:rPr lang="it-IT" i="1" dirty="0" err="1" smtClean="0">
                <a:solidFill>
                  <a:srgbClr val="7030A0"/>
                </a:solidFill>
              </a:rPr>
              <a:t>few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ns</a:t>
            </a:r>
            <a:r>
              <a:rPr lang="it-IT" i="1" dirty="0" smtClean="0">
                <a:solidFill>
                  <a:srgbClr val="7030A0"/>
                </a:solidFill>
              </a:rPr>
              <a:t>) </a:t>
            </a:r>
            <a:r>
              <a:rPr lang="it-IT" i="1" dirty="0" err="1" smtClean="0">
                <a:solidFill>
                  <a:srgbClr val="7030A0"/>
                </a:solidFill>
              </a:rPr>
              <a:t>while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              </a:t>
            </a:r>
            <a:r>
              <a:rPr lang="it-IT" i="1" dirty="0" err="1" smtClean="0">
                <a:solidFill>
                  <a:srgbClr val="7030A0"/>
                </a:solidFill>
              </a:rPr>
              <a:t>scintillation</a:t>
            </a:r>
            <a:r>
              <a:rPr lang="it-IT" i="1" dirty="0" smtClean="0">
                <a:solidFill>
                  <a:srgbClr val="7030A0"/>
                </a:solidFill>
              </a:rPr>
              <a:t> light </a:t>
            </a:r>
            <a:r>
              <a:rPr lang="it-IT" i="1" dirty="0" err="1" smtClean="0">
                <a:solidFill>
                  <a:srgbClr val="7030A0"/>
                </a:solidFill>
              </a:rPr>
              <a:t>has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decay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costant</a:t>
            </a:r>
            <a:r>
              <a:rPr lang="it-IT" i="1" dirty="0" smtClean="0">
                <a:solidFill>
                  <a:srgbClr val="7030A0"/>
                </a:solidFill>
              </a:rPr>
              <a:t>.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Spectral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properties</a:t>
            </a:r>
            <a:r>
              <a:rPr lang="it-IT" i="1" dirty="0" smtClean="0">
                <a:solidFill>
                  <a:srgbClr val="7030A0"/>
                </a:solidFill>
              </a:rPr>
              <a:t>:  1/</a:t>
            </a:r>
            <a:r>
              <a:rPr lang="el-GR" i="1" dirty="0" smtClean="0">
                <a:solidFill>
                  <a:srgbClr val="7030A0"/>
                </a:solidFill>
              </a:rPr>
              <a:t>λ²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distribution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r>
              <a:rPr lang="it-IT" i="1" dirty="0" smtClean="0">
                <a:solidFill>
                  <a:srgbClr val="7030A0"/>
                </a:solidFill>
              </a:rPr>
              <a:t>  </a:t>
            </a: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7030A0"/>
                </a:solidFill>
              </a:rPr>
              <a:t>   </a:t>
            </a:r>
            <a:r>
              <a:rPr lang="it-IT" i="1" u="sng" dirty="0" err="1" smtClean="0">
                <a:solidFill>
                  <a:srgbClr val="FF0000"/>
                </a:solidFill>
              </a:rPr>
              <a:t>One</a:t>
            </a:r>
            <a:r>
              <a:rPr lang="it-IT" i="1" u="sng" dirty="0" smtClean="0">
                <a:solidFill>
                  <a:srgbClr val="FF0000"/>
                </a:solidFill>
              </a:rPr>
              <a:t> more </a:t>
            </a:r>
            <a:r>
              <a:rPr lang="it-IT" i="1" u="sng" dirty="0" err="1" smtClean="0">
                <a:solidFill>
                  <a:srgbClr val="FF0000"/>
                </a:solidFill>
              </a:rPr>
              <a:t>tool</a:t>
            </a:r>
            <a:r>
              <a:rPr lang="it-IT" i="1" u="sng" dirty="0" smtClean="0">
                <a:solidFill>
                  <a:srgbClr val="FF0000"/>
                </a:solidFill>
              </a:rPr>
              <a:t>: </a:t>
            </a:r>
            <a:r>
              <a:rPr lang="it-IT" i="1" u="sng" dirty="0" err="1" smtClean="0">
                <a:solidFill>
                  <a:srgbClr val="FF0000"/>
                </a:solidFill>
              </a:rPr>
              <a:t>polarization</a:t>
            </a:r>
            <a:r>
              <a:rPr lang="it-IT" i="1" u="sng" dirty="0" smtClean="0">
                <a:solidFill>
                  <a:srgbClr val="FF0000"/>
                </a:solidFill>
              </a:rPr>
              <a:t> </a:t>
            </a:r>
            <a:r>
              <a:rPr lang="it-IT" i="1" u="sng" dirty="0" err="1" smtClean="0">
                <a:solidFill>
                  <a:srgbClr val="FF0000"/>
                </a:solidFill>
              </a:rPr>
              <a:t>of</a:t>
            </a:r>
            <a:r>
              <a:rPr lang="it-IT" i="1" u="sng" dirty="0" smtClean="0">
                <a:solidFill>
                  <a:srgbClr val="FF0000"/>
                </a:solidFill>
              </a:rPr>
              <a:t> the </a:t>
            </a:r>
            <a:r>
              <a:rPr lang="it-IT" i="1" u="sng" dirty="0" err="1" smtClean="0">
                <a:solidFill>
                  <a:srgbClr val="FF0000"/>
                </a:solidFill>
              </a:rPr>
              <a:t>Cherenkov</a:t>
            </a:r>
            <a:r>
              <a:rPr lang="it-IT" i="1" u="sng" dirty="0" smtClean="0">
                <a:solidFill>
                  <a:srgbClr val="FF0000"/>
                </a:solidFill>
              </a:rPr>
              <a:t> light.  </a:t>
            </a:r>
            <a:endParaRPr lang="it-IT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3398453" cy="243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240360" cy="26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3024336" cy="2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3923928" y="2276872"/>
            <a:ext cx="180020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3356992"/>
            <a:ext cx="1152128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527884" y="3753036"/>
            <a:ext cx="36004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1760" y="5157192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051720" y="4437112"/>
            <a:ext cx="432048" cy="1705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83768" y="4293096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solidFill>
                  <a:srgbClr val="FF0000"/>
                </a:solidFill>
              </a:rPr>
              <a:t>Yellow </a:t>
            </a:r>
            <a:r>
              <a:rPr lang="it-IT" sz="1050" dirty="0" err="1" smtClean="0">
                <a:solidFill>
                  <a:srgbClr val="FF0000"/>
                </a:solidFill>
              </a:rPr>
              <a:t>filter</a:t>
            </a:r>
            <a:endParaRPr lang="it-IT" sz="105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763688" y="5157192"/>
            <a:ext cx="432048" cy="17058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5736" y="5013176"/>
            <a:ext cx="670376" cy="253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050" dirty="0" smtClean="0">
                <a:solidFill>
                  <a:srgbClr val="7030A0"/>
                </a:solidFill>
              </a:rPr>
              <a:t>UV  </a:t>
            </a:r>
            <a:r>
              <a:rPr lang="it-IT" sz="1050" dirty="0" err="1" smtClean="0">
                <a:solidFill>
                  <a:srgbClr val="7030A0"/>
                </a:solidFill>
              </a:rPr>
              <a:t>filter</a:t>
            </a:r>
            <a:endParaRPr lang="it-IT" sz="1050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7200292" y="4617132"/>
            <a:ext cx="288032" cy="216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6444208" y="5445224"/>
            <a:ext cx="432048" cy="17058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52320" y="4797152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solidFill>
                  <a:srgbClr val="FF0000"/>
                </a:solidFill>
              </a:rPr>
              <a:t>long </a:t>
            </a:r>
            <a:r>
              <a:rPr lang="it-IT" sz="1050" dirty="0" err="1" smtClean="0">
                <a:solidFill>
                  <a:srgbClr val="FF0000"/>
                </a:solidFill>
              </a:rPr>
              <a:t>decay</a:t>
            </a:r>
            <a:r>
              <a:rPr lang="it-IT" sz="1050" dirty="0" smtClean="0">
                <a:solidFill>
                  <a:srgbClr val="FF0000"/>
                </a:solidFill>
              </a:rPr>
              <a:t> </a:t>
            </a:r>
            <a:r>
              <a:rPr lang="it-IT" sz="1050" dirty="0" err="1" smtClean="0">
                <a:solidFill>
                  <a:srgbClr val="FF0000"/>
                </a:solidFill>
              </a:rPr>
              <a:t>tail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5301208"/>
            <a:ext cx="8659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 smtClean="0">
                <a:solidFill>
                  <a:srgbClr val="7030A0"/>
                </a:solidFill>
              </a:rPr>
              <a:t>prompt</a:t>
            </a:r>
            <a:r>
              <a:rPr lang="it-IT" sz="1050" dirty="0" smtClean="0">
                <a:solidFill>
                  <a:srgbClr val="7030A0"/>
                </a:solidFill>
              </a:rPr>
              <a:t> light</a:t>
            </a:r>
            <a:endParaRPr lang="it-IT" sz="105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5949280"/>
            <a:ext cx="1781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(</a:t>
            </a:r>
            <a:r>
              <a:rPr lang="it-IT" sz="1200" dirty="0" err="1" smtClean="0">
                <a:solidFill>
                  <a:srgbClr val="FF0000"/>
                </a:solidFill>
              </a:rPr>
              <a:t>Signals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after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an</a:t>
            </a:r>
            <a:r>
              <a:rPr lang="it-IT" sz="1200" dirty="0" smtClean="0">
                <a:solidFill>
                  <a:srgbClr val="FF0000"/>
                </a:solidFill>
              </a:rPr>
              <a:t> UV </a:t>
            </a:r>
            <a:r>
              <a:rPr lang="it-IT" sz="1200" dirty="0" err="1" smtClean="0">
                <a:solidFill>
                  <a:srgbClr val="FF0000"/>
                </a:solidFill>
              </a:rPr>
              <a:t>filter</a:t>
            </a:r>
            <a:r>
              <a:rPr lang="it-IT" sz="1200" dirty="0" smtClean="0">
                <a:solidFill>
                  <a:srgbClr val="FF0000"/>
                </a:solidFill>
              </a:rPr>
              <a:t>)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3212976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PbWO</a:t>
            </a:r>
            <a:r>
              <a:rPr lang="it-IT" sz="1200" dirty="0" smtClean="0"/>
              <a:t>4</a:t>
            </a:r>
            <a:endParaRPr lang="it-IT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627784" y="5373216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PbWO</a:t>
            </a:r>
            <a:r>
              <a:rPr lang="it-IT" sz="1200" dirty="0" smtClean="0"/>
              <a:t>4</a:t>
            </a:r>
            <a:endParaRPr lang="it-IT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812360" y="558924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BGO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0"/>
            <a:ext cx="6228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u="sng" dirty="0" err="1" smtClean="0">
                <a:solidFill>
                  <a:srgbClr val="FF0000"/>
                </a:solidFill>
              </a:rPr>
              <a:t>Polarization</a:t>
            </a:r>
            <a:r>
              <a:rPr lang="it-IT" sz="4000" b="1" i="1" u="sng" dirty="0" smtClean="0">
                <a:solidFill>
                  <a:srgbClr val="FF0000"/>
                </a:solidFill>
              </a:rPr>
              <a:t> in </a:t>
            </a:r>
            <a:r>
              <a:rPr lang="it-IT" sz="4000" b="1" i="1" u="sng" dirty="0" err="1" smtClean="0">
                <a:solidFill>
                  <a:srgbClr val="FF0000"/>
                </a:solidFill>
              </a:rPr>
              <a:t>dual</a:t>
            </a:r>
            <a:r>
              <a:rPr lang="it-IT" sz="4000" b="1" i="1" u="sng" dirty="0" smtClean="0">
                <a:solidFill>
                  <a:srgbClr val="FF0000"/>
                </a:solidFill>
              </a:rPr>
              <a:t> </a:t>
            </a:r>
            <a:r>
              <a:rPr lang="it-IT" sz="4000" b="1" i="1" u="sng" dirty="0" err="1" smtClean="0">
                <a:solidFill>
                  <a:srgbClr val="FF0000"/>
                </a:solidFill>
              </a:rPr>
              <a:t>read</a:t>
            </a:r>
            <a:r>
              <a:rPr lang="it-IT" sz="4000" b="1" i="1" u="sng" dirty="0" smtClean="0">
                <a:solidFill>
                  <a:srgbClr val="FF0000"/>
                </a:solidFill>
              </a:rPr>
              <a:t> out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6112009" cy="312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35896" y="2276872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228184" y="2276872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7030A0"/>
                </a:solidFill>
              </a:rPr>
              <a:t>  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light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emitted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by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molecules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that</a:t>
            </a:r>
            <a:r>
              <a:rPr lang="it-IT" i="1" dirty="0" smtClean="0">
                <a:solidFill>
                  <a:srgbClr val="7030A0"/>
                </a:solidFill>
              </a:rPr>
              <a:t> are </a:t>
            </a:r>
            <a:r>
              <a:rPr lang="it-IT" i="1" dirty="0" err="1" smtClean="0">
                <a:solidFill>
                  <a:srgbClr val="7030A0"/>
                </a:solidFill>
              </a:rPr>
              <a:t>excited</a:t>
            </a:r>
            <a:r>
              <a:rPr lang="it-IT" i="1" dirty="0" smtClean="0">
                <a:solidFill>
                  <a:srgbClr val="7030A0"/>
                </a:solidFill>
              </a:rPr>
              <a:t> and </a:t>
            </a:r>
            <a:r>
              <a:rPr lang="it-IT" i="1" dirty="0" err="1" smtClean="0">
                <a:solidFill>
                  <a:srgbClr val="7030A0"/>
                </a:solidFill>
              </a:rPr>
              <a:t>polarized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by</a:t>
            </a:r>
            <a:r>
              <a:rPr lang="it-IT" i="1" dirty="0" smtClean="0">
                <a:solidFill>
                  <a:srgbClr val="7030A0"/>
                </a:solidFill>
              </a:rPr>
              <a:t> a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 superluminal </a:t>
            </a:r>
            <a:r>
              <a:rPr lang="it-IT" i="1" dirty="0" err="1" smtClean="0">
                <a:solidFill>
                  <a:srgbClr val="7030A0"/>
                </a:solidFill>
              </a:rPr>
              <a:t>particle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crossing</a:t>
            </a:r>
            <a:r>
              <a:rPr lang="it-IT" i="1" dirty="0" smtClean="0">
                <a:solidFill>
                  <a:srgbClr val="7030A0"/>
                </a:solidFill>
              </a:rPr>
              <a:t> the medium.</a:t>
            </a:r>
          </a:p>
          <a:p>
            <a:pPr>
              <a:buFont typeface="Wingdings" pitchFamily="2" charset="2"/>
              <a:buChar char="Ø"/>
            </a:pPr>
            <a:r>
              <a:rPr lang="it-IT" i="1" dirty="0" smtClean="0">
                <a:solidFill>
                  <a:srgbClr val="7030A0"/>
                </a:solidFill>
              </a:rPr>
              <a:t>   The </a:t>
            </a:r>
            <a:r>
              <a:rPr lang="it-IT" i="1" dirty="0" err="1" smtClean="0">
                <a:solidFill>
                  <a:srgbClr val="7030A0"/>
                </a:solidFill>
              </a:rPr>
              <a:t>molecules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emit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coherent</a:t>
            </a: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radiation</a:t>
            </a:r>
            <a:r>
              <a:rPr lang="it-IT" i="1" dirty="0" smtClean="0">
                <a:solidFill>
                  <a:srgbClr val="7030A0"/>
                </a:solidFill>
              </a:rPr>
              <a:t> at  </a:t>
            </a:r>
            <a:r>
              <a:rPr lang="it-IT" i="1" dirty="0" err="1" smtClean="0">
                <a:solidFill>
                  <a:srgbClr val="7030A0"/>
                </a:solidFill>
              </a:rPr>
              <a:t>an</a:t>
            </a:r>
            <a:r>
              <a:rPr lang="it-IT" i="1" dirty="0" smtClean="0">
                <a:solidFill>
                  <a:srgbClr val="7030A0"/>
                </a:solidFill>
              </a:rPr>
              <a:t> angle  </a:t>
            </a:r>
            <a:r>
              <a:rPr lang="el-GR" i="1" dirty="0" smtClean="0">
                <a:solidFill>
                  <a:srgbClr val="7030A0"/>
                </a:solidFill>
              </a:rPr>
              <a:t>θ</a:t>
            </a:r>
            <a:r>
              <a:rPr lang="it-IT" sz="1200" i="1" dirty="0" smtClean="0">
                <a:solidFill>
                  <a:srgbClr val="7030A0"/>
                </a:solidFill>
              </a:rPr>
              <a:t>C  </a:t>
            </a:r>
            <a:r>
              <a:rPr lang="it-IT" i="1" dirty="0" err="1" smtClean="0">
                <a:solidFill>
                  <a:srgbClr val="7030A0"/>
                </a:solidFill>
              </a:rPr>
              <a:t>=arcos</a:t>
            </a:r>
            <a:r>
              <a:rPr lang="it-IT" i="1" dirty="0" smtClean="0">
                <a:solidFill>
                  <a:srgbClr val="7030A0"/>
                </a:solidFill>
              </a:rPr>
              <a:t> (1/</a:t>
            </a:r>
            <a:r>
              <a:rPr lang="el-GR" i="1" dirty="0" smtClean="0">
                <a:solidFill>
                  <a:srgbClr val="7030A0"/>
                </a:solidFill>
              </a:rPr>
              <a:t>β</a:t>
            </a:r>
            <a:r>
              <a:rPr lang="it-IT" i="1" dirty="0" smtClean="0">
                <a:solidFill>
                  <a:srgbClr val="7030A0"/>
                </a:solidFill>
              </a:rPr>
              <a:t>n)   </a:t>
            </a:r>
            <a:r>
              <a:rPr lang="it-IT" i="1" dirty="0" err="1" smtClean="0">
                <a:solidFill>
                  <a:srgbClr val="7030A0"/>
                </a:solidFill>
              </a:rPr>
              <a:t>with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 </a:t>
            </a:r>
            <a:r>
              <a:rPr lang="it-IT" i="1" dirty="0" err="1" smtClean="0">
                <a:solidFill>
                  <a:srgbClr val="7030A0"/>
                </a:solidFill>
              </a:rPr>
              <a:t>respect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particle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directon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and </a:t>
            </a:r>
            <a:r>
              <a:rPr lang="it-IT" i="1" dirty="0" err="1" smtClean="0">
                <a:solidFill>
                  <a:srgbClr val="7030A0"/>
                </a:solidFill>
              </a:rPr>
              <a:t>with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polarization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vector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perpendicular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 the </a:t>
            </a:r>
            <a:r>
              <a:rPr lang="it-IT" i="1" dirty="0" err="1" smtClean="0">
                <a:solidFill>
                  <a:srgbClr val="7030A0"/>
                </a:solidFill>
              </a:rPr>
              <a:t>cone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whose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central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axis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is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particle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track</a:t>
            </a:r>
            <a:r>
              <a:rPr lang="it-IT" i="1" dirty="0" smtClean="0">
                <a:solidFill>
                  <a:srgbClr val="7030A0"/>
                </a:solidFill>
              </a:rPr>
              <a:t>.</a:t>
            </a: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dirty="0" smtClean="0">
              <a:solidFill>
                <a:srgbClr val="7030A0"/>
              </a:solidFill>
            </a:endParaRPr>
          </a:p>
          <a:p>
            <a:endParaRPr lang="it-IT" i="1" dirty="0" smtClean="0">
              <a:solidFill>
                <a:srgbClr val="7030A0"/>
              </a:solidFill>
            </a:endParaRPr>
          </a:p>
          <a:p>
            <a:endParaRPr lang="it-IT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Then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Cherenkov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component</a:t>
            </a:r>
            <a:r>
              <a:rPr lang="it-IT" i="1" dirty="0" smtClean="0">
                <a:solidFill>
                  <a:srgbClr val="7030A0"/>
                </a:solidFill>
              </a:rPr>
              <a:t> can </a:t>
            </a:r>
            <a:r>
              <a:rPr lang="it-IT" i="1" dirty="0" err="1" smtClean="0">
                <a:solidFill>
                  <a:srgbClr val="7030A0"/>
                </a:solidFill>
              </a:rPr>
              <a:t>be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separated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from</a:t>
            </a:r>
            <a:r>
              <a:rPr lang="it-IT" i="1" dirty="0" smtClean="0">
                <a:solidFill>
                  <a:srgbClr val="7030A0"/>
                </a:solidFill>
              </a:rPr>
              <a:t> the </a:t>
            </a:r>
            <a:r>
              <a:rPr lang="it-IT" i="1" dirty="0" err="1" smtClean="0">
                <a:solidFill>
                  <a:srgbClr val="7030A0"/>
                </a:solidFill>
              </a:rPr>
              <a:t>scintillation</a:t>
            </a:r>
            <a:endParaRPr lang="it-IT" i="1" dirty="0" smtClean="0">
              <a:solidFill>
                <a:srgbClr val="7030A0"/>
              </a:solidFill>
            </a:endParaRPr>
          </a:p>
          <a:p>
            <a:r>
              <a:rPr lang="it-IT" i="1" dirty="0" smtClean="0">
                <a:solidFill>
                  <a:srgbClr val="7030A0"/>
                </a:solidFill>
              </a:rPr>
              <a:t>      light </a:t>
            </a:r>
            <a:r>
              <a:rPr lang="it-IT" i="1" dirty="0" err="1" smtClean="0">
                <a:solidFill>
                  <a:srgbClr val="7030A0"/>
                </a:solidFill>
              </a:rPr>
              <a:t>by</a:t>
            </a:r>
            <a:r>
              <a:rPr lang="it-IT" i="1" dirty="0" smtClean="0">
                <a:solidFill>
                  <a:srgbClr val="7030A0"/>
                </a:solidFill>
              </a:rPr>
              <a:t> a </a:t>
            </a:r>
            <a:r>
              <a:rPr lang="it-IT" i="1" dirty="0" err="1" smtClean="0">
                <a:solidFill>
                  <a:srgbClr val="7030A0"/>
                </a:solidFill>
              </a:rPr>
              <a:t>polarizer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in </a:t>
            </a:r>
            <a:r>
              <a:rPr lang="it-IT" i="1" dirty="0" err="1" smtClean="0">
                <a:solidFill>
                  <a:srgbClr val="7030A0"/>
                </a:solidFill>
              </a:rPr>
              <a:t>front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of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smtClean="0">
                <a:solidFill>
                  <a:srgbClr val="7030A0"/>
                </a:solidFill>
              </a:rPr>
              <a:t>the PMT.</a:t>
            </a:r>
          </a:p>
          <a:p>
            <a:pPr>
              <a:buFont typeface="Wingdings" pitchFamily="2" charset="2"/>
              <a:buChar char="Ø"/>
            </a:pPr>
            <a:r>
              <a:rPr lang="it-IT" i="1" dirty="0" smtClean="0">
                <a:solidFill>
                  <a:srgbClr val="7030A0"/>
                </a:solidFill>
              </a:rPr>
              <a:t>  </a:t>
            </a:r>
            <a:r>
              <a:rPr lang="it-IT" i="1" dirty="0" err="1" smtClean="0">
                <a:solidFill>
                  <a:srgbClr val="7030A0"/>
                </a:solidFill>
              </a:rPr>
              <a:t>This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was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done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i="1" dirty="0" err="1" smtClean="0">
                <a:solidFill>
                  <a:srgbClr val="7030A0"/>
                </a:solidFill>
              </a:rPr>
              <a:t>by</a:t>
            </a:r>
            <a:r>
              <a:rPr lang="it-IT" i="1" dirty="0" smtClean="0">
                <a:solidFill>
                  <a:srgbClr val="7030A0"/>
                </a:solidFill>
              </a:rPr>
              <a:t>  the DREAM </a:t>
            </a:r>
            <a:r>
              <a:rPr lang="it-IT" i="1" dirty="0" err="1" smtClean="0">
                <a:solidFill>
                  <a:srgbClr val="7030A0"/>
                </a:solidFill>
              </a:rPr>
              <a:t>Collaboration</a:t>
            </a:r>
            <a:r>
              <a:rPr lang="it-IT" i="1" dirty="0" smtClean="0">
                <a:solidFill>
                  <a:srgbClr val="7030A0"/>
                </a:solidFill>
              </a:rPr>
              <a:t> in the 2010 test </a:t>
            </a:r>
            <a:r>
              <a:rPr lang="it-IT" i="1" dirty="0" err="1" smtClean="0">
                <a:solidFill>
                  <a:srgbClr val="7030A0"/>
                </a:solidFill>
              </a:rPr>
              <a:t>beam</a:t>
            </a:r>
            <a:r>
              <a:rPr lang="it-IT" i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it-IT" i="1" dirty="0" smtClean="0">
                <a:solidFill>
                  <a:srgbClr val="7030A0"/>
                </a:solidFill>
              </a:rPr>
              <a:t>      (</a:t>
            </a:r>
            <a:r>
              <a:rPr lang="it-IT" i="1" dirty="0" err="1" smtClean="0">
                <a:solidFill>
                  <a:srgbClr val="7030A0"/>
                </a:solidFill>
              </a:rPr>
              <a:t>see</a:t>
            </a:r>
            <a:r>
              <a:rPr lang="it-IT" i="1" dirty="0" smtClean="0">
                <a:solidFill>
                  <a:srgbClr val="7030A0"/>
                </a:solidFill>
              </a:rPr>
              <a:t>  NIM A 638 (2011) 47-54.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827584" y="188640"/>
            <a:ext cx="7494959" cy="2177033"/>
            <a:chOff x="683568" y="1124744"/>
            <a:chExt cx="7494959" cy="21770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196752"/>
              <a:ext cx="28384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24744"/>
              <a:ext cx="2421322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628800"/>
              <a:ext cx="223837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83568" y="1196752"/>
              <a:ext cx="10291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Top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view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5896" y="1124744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Side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16216" y="16288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0232" y="1196752"/>
              <a:ext cx="637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Edge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99792" y="1844824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7236296" y="2204864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Mostly</a:t>
            </a:r>
            <a:r>
              <a:rPr lang="it-IT" sz="1600" b="1" dirty="0" smtClean="0">
                <a:solidFill>
                  <a:srgbClr val="FF0000"/>
                </a:solidFill>
              </a:rPr>
              <a:t>  </a:t>
            </a:r>
            <a:r>
              <a:rPr lang="it-IT" sz="1600" b="1" dirty="0" err="1" smtClean="0">
                <a:solidFill>
                  <a:srgbClr val="FF0000"/>
                </a:solidFill>
              </a:rPr>
              <a:t>horizontal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1600" b="1" dirty="0" err="1" smtClean="0">
                <a:solidFill>
                  <a:srgbClr val="FF0000"/>
                </a:solidFill>
              </a:rPr>
              <a:t>polarization</a:t>
            </a:r>
            <a:endParaRPr lang="it-IT" sz="16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7308304" y="1988840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2420888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i="1" dirty="0" smtClean="0">
                <a:solidFill>
                  <a:srgbClr val="7030A0"/>
                </a:solidFill>
              </a:rPr>
              <a:t>   </a:t>
            </a:r>
            <a:r>
              <a:rPr lang="it-IT" sz="2000" i="1" dirty="0" smtClean="0">
                <a:solidFill>
                  <a:srgbClr val="7030A0"/>
                </a:solidFill>
              </a:rPr>
              <a:t>180 </a:t>
            </a:r>
            <a:r>
              <a:rPr lang="it-IT" sz="2000" i="1" dirty="0" err="1" smtClean="0">
                <a:solidFill>
                  <a:srgbClr val="7030A0"/>
                </a:solidFill>
              </a:rPr>
              <a:t>GeV</a:t>
            </a:r>
            <a:r>
              <a:rPr lang="it-IT" sz="2000" i="1" dirty="0" smtClean="0">
                <a:solidFill>
                  <a:srgbClr val="7030A0"/>
                </a:solidFill>
              </a:rPr>
              <a:t>/c </a:t>
            </a:r>
            <a:r>
              <a:rPr lang="it-IT" sz="2000" i="1" dirty="0" err="1" smtClean="0">
                <a:solidFill>
                  <a:srgbClr val="7030A0"/>
                </a:solidFill>
              </a:rPr>
              <a:t>pion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beam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crossing</a:t>
            </a:r>
            <a:r>
              <a:rPr lang="it-IT" sz="2000" i="1" dirty="0" smtClean="0">
                <a:solidFill>
                  <a:srgbClr val="7030A0"/>
                </a:solidFill>
              </a:rPr>
              <a:t>  a BSO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</a:t>
            </a:r>
            <a:r>
              <a:rPr lang="it-IT" sz="2000" i="1" dirty="0" smtClean="0">
                <a:solidFill>
                  <a:srgbClr val="7030A0"/>
                </a:solidFill>
              </a:rPr>
              <a:t> at 30°,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000" i="1" dirty="0" smtClean="0">
                <a:solidFill>
                  <a:srgbClr val="7030A0"/>
                </a:solidFill>
              </a:rPr>
              <a:t>   UV </a:t>
            </a:r>
            <a:r>
              <a:rPr lang="it-IT" sz="2000" i="1" dirty="0" err="1" smtClean="0">
                <a:solidFill>
                  <a:srgbClr val="7030A0"/>
                </a:solidFill>
              </a:rPr>
              <a:t>filter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followed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by</a:t>
            </a:r>
            <a:r>
              <a:rPr lang="it-IT" sz="2000" i="1" dirty="0" smtClean="0">
                <a:solidFill>
                  <a:srgbClr val="7030A0"/>
                </a:solidFill>
              </a:rPr>
              <a:t> a  </a:t>
            </a:r>
            <a:r>
              <a:rPr lang="it-IT" sz="2000" i="1" dirty="0" err="1" smtClean="0">
                <a:solidFill>
                  <a:srgbClr val="7030A0"/>
                </a:solidFill>
              </a:rPr>
              <a:t>polarizer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to</a:t>
            </a:r>
            <a:r>
              <a:rPr lang="it-IT" sz="2000" i="1" dirty="0" smtClean="0">
                <a:solidFill>
                  <a:srgbClr val="7030A0"/>
                </a:solidFill>
              </a:rPr>
              <a:t> separate the </a:t>
            </a:r>
            <a:r>
              <a:rPr lang="it-IT" sz="2000" i="1" dirty="0" err="1" smtClean="0">
                <a:solidFill>
                  <a:srgbClr val="7030A0"/>
                </a:solidFill>
              </a:rPr>
              <a:t>Cherenkov</a:t>
            </a:r>
            <a:r>
              <a:rPr lang="it-IT" sz="2000" i="1" dirty="0" smtClean="0">
                <a:solidFill>
                  <a:srgbClr val="7030A0"/>
                </a:solidFill>
              </a:rPr>
              <a:t>  light.</a:t>
            </a:r>
            <a:endParaRPr lang="it-IT" sz="2000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36" y="3212976"/>
            <a:ext cx="3569416" cy="32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843808" y="558924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827584" y="566124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7"/>
          <p:cNvSpPr/>
          <p:nvPr/>
        </p:nvSpPr>
        <p:spPr>
          <a:xfrm>
            <a:off x="6012160" y="364502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3" y="3411275"/>
            <a:ext cx="4347298" cy="32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267744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7030A0"/>
                </a:solidFill>
              </a:rPr>
              <a:t>θ</a:t>
            </a:r>
            <a:endParaRPr lang="it-IT" i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436510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solidFill>
                  <a:srgbClr val="FF0000"/>
                </a:solidFill>
              </a:rPr>
              <a:t>Cherenkov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144" y="494116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solidFill>
                  <a:srgbClr val="FF0000"/>
                </a:solidFill>
              </a:rPr>
              <a:t>Scintillation</a:t>
            </a:r>
            <a:endParaRPr lang="it-IT" sz="1600" i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6534218" y="4131078"/>
            <a:ext cx="288032" cy="1800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300192" y="5445224"/>
            <a:ext cx="28803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9" y="0"/>
            <a:ext cx="44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u="sng" dirty="0" smtClean="0">
                <a:solidFill>
                  <a:srgbClr val="FF0000"/>
                </a:solidFill>
              </a:rPr>
              <a:t>BSO vs BGO</a:t>
            </a:r>
            <a:r>
              <a:rPr lang="it-IT" sz="4000" b="1" i="1" dirty="0" smtClean="0">
                <a:solidFill>
                  <a:srgbClr val="FF0000"/>
                </a:solidFill>
              </a:rPr>
              <a:t> </a:t>
            </a:r>
            <a:r>
              <a:rPr lang="it-IT" sz="4000" b="1" i="1" dirty="0" err="1" smtClean="0">
                <a:solidFill>
                  <a:srgbClr val="FF0000"/>
                </a:solidFill>
              </a:rPr>
              <a:t>crystals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</a:rPr>
              <a:t>    </a:t>
            </a:r>
            <a:r>
              <a:rPr lang="it-IT" sz="2000" i="1" dirty="0" smtClean="0">
                <a:solidFill>
                  <a:srgbClr val="7030A0"/>
                </a:solidFill>
              </a:rPr>
              <a:t>High density </a:t>
            </a:r>
            <a:r>
              <a:rPr lang="it-IT" sz="2000" i="1" dirty="0" err="1" smtClean="0">
                <a:solidFill>
                  <a:srgbClr val="7030A0"/>
                </a:solidFill>
              </a:rPr>
              <a:t>scintillating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 are </a:t>
            </a:r>
            <a:r>
              <a:rPr lang="it-IT" sz="2000" i="1" dirty="0" err="1" smtClean="0">
                <a:solidFill>
                  <a:srgbClr val="7030A0"/>
                </a:solidFill>
              </a:rPr>
              <a:t>used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as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excellent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e.m</a:t>
            </a:r>
            <a:r>
              <a:rPr lang="it-IT" sz="2000" i="1" dirty="0" err="1" smtClean="0">
                <a:solidFill>
                  <a:srgbClr val="7030A0"/>
                </a:solidFill>
              </a:rPr>
              <a:t>.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calorimeters</a:t>
            </a:r>
            <a:endParaRPr lang="it-IT" sz="2000" i="1" dirty="0" smtClean="0">
              <a:solidFill>
                <a:srgbClr val="7030A0"/>
              </a:solidFill>
            </a:endParaRP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 </a:t>
            </a:r>
            <a:r>
              <a:rPr lang="it-IT" sz="2000" i="1" dirty="0" err="1" smtClean="0">
                <a:solidFill>
                  <a:srgbClr val="7030A0"/>
                </a:solidFill>
              </a:rPr>
              <a:t>but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they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have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poor</a:t>
            </a:r>
            <a:r>
              <a:rPr lang="it-IT" sz="2000" i="1" dirty="0" smtClean="0">
                <a:solidFill>
                  <a:srgbClr val="7030A0"/>
                </a:solidFill>
              </a:rPr>
              <a:t> performance  </a:t>
            </a:r>
            <a:r>
              <a:rPr lang="it-IT" sz="2000" i="1" dirty="0" err="1" smtClean="0">
                <a:solidFill>
                  <a:srgbClr val="7030A0"/>
                </a:solidFill>
              </a:rPr>
              <a:t>for</a:t>
            </a:r>
            <a:r>
              <a:rPr lang="it-IT" sz="2000" i="1" dirty="0" smtClean="0">
                <a:solidFill>
                  <a:srgbClr val="7030A0"/>
                </a:solidFill>
              </a:rPr>
              <a:t> detection </a:t>
            </a:r>
            <a:r>
              <a:rPr lang="it-IT" sz="2000" i="1" dirty="0" err="1" smtClean="0">
                <a:solidFill>
                  <a:srgbClr val="7030A0"/>
                </a:solidFill>
              </a:rPr>
              <a:t>of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hadrons</a:t>
            </a:r>
            <a:r>
              <a:rPr lang="it-IT" sz="2000" i="1" dirty="0" smtClean="0">
                <a:solidFill>
                  <a:srgbClr val="7030A0"/>
                </a:solidFill>
              </a:rPr>
              <a:t> and </a:t>
            </a:r>
            <a:r>
              <a:rPr lang="it-IT" sz="2000" i="1" dirty="0" err="1" smtClean="0">
                <a:solidFill>
                  <a:srgbClr val="7030A0"/>
                </a:solidFill>
              </a:rPr>
              <a:t>jets</a:t>
            </a:r>
            <a:endParaRPr lang="it-IT" sz="2000" i="1" dirty="0" smtClean="0">
              <a:solidFill>
                <a:srgbClr val="7030A0"/>
              </a:solidFill>
            </a:endParaRP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 (</a:t>
            </a:r>
            <a:r>
              <a:rPr lang="it-IT" sz="2000" i="1" dirty="0" err="1" smtClean="0">
                <a:solidFill>
                  <a:srgbClr val="7030A0"/>
                </a:solidFill>
              </a:rPr>
              <a:t>very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large</a:t>
            </a:r>
            <a:r>
              <a:rPr lang="it-IT" sz="2000" i="1" dirty="0" smtClean="0">
                <a:solidFill>
                  <a:srgbClr val="7030A0"/>
                </a:solidFill>
              </a:rPr>
              <a:t> e/h </a:t>
            </a:r>
            <a:r>
              <a:rPr lang="it-IT" sz="2000" i="1" dirty="0" err="1" smtClean="0">
                <a:solidFill>
                  <a:srgbClr val="7030A0"/>
                </a:solidFill>
              </a:rPr>
              <a:t>ratio</a:t>
            </a:r>
            <a:r>
              <a:rPr lang="it-IT" sz="2000" i="1" dirty="0" smtClean="0">
                <a:solidFill>
                  <a:srgbClr val="7030A0"/>
                </a:solidFill>
              </a:rPr>
              <a:t>). 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  The </a:t>
            </a:r>
            <a:r>
              <a:rPr lang="it-IT" sz="2000" i="1" dirty="0" err="1" smtClean="0">
                <a:solidFill>
                  <a:srgbClr val="7030A0"/>
                </a:solidFill>
              </a:rPr>
              <a:t>possibility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to</a:t>
            </a:r>
            <a:r>
              <a:rPr lang="it-IT" sz="2000" i="1" dirty="0" smtClean="0">
                <a:solidFill>
                  <a:srgbClr val="7030A0"/>
                </a:solidFill>
              </a:rPr>
              <a:t> separate the </a:t>
            </a:r>
            <a:r>
              <a:rPr lang="it-IT" sz="2000" i="1" dirty="0" err="1" smtClean="0">
                <a:solidFill>
                  <a:srgbClr val="7030A0"/>
                </a:solidFill>
              </a:rPr>
              <a:t>Scintillation</a:t>
            </a:r>
            <a:r>
              <a:rPr lang="it-IT" sz="2000" i="1" dirty="0" smtClean="0">
                <a:solidFill>
                  <a:srgbClr val="7030A0"/>
                </a:solidFill>
              </a:rPr>
              <a:t>/</a:t>
            </a:r>
            <a:r>
              <a:rPr lang="it-IT" sz="2000" i="1" dirty="0" err="1" smtClean="0">
                <a:solidFill>
                  <a:srgbClr val="7030A0"/>
                </a:solidFill>
              </a:rPr>
              <a:t>Cherenkov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components</a:t>
            </a:r>
            <a:r>
              <a:rPr lang="it-IT" sz="2000" i="1" dirty="0" smtClean="0">
                <a:solidFill>
                  <a:srgbClr val="7030A0"/>
                </a:solidFill>
              </a:rPr>
              <a:t> in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 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demonstrated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by</a:t>
            </a:r>
            <a:r>
              <a:rPr lang="it-IT" sz="2000" i="1" dirty="0" smtClean="0">
                <a:solidFill>
                  <a:srgbClr val="7030A0"/>
                </a:solidFill>
              </a:rPr>
              <a:t> the DREAM  </a:t>
            </a:r>
            <a:r>
              <a:rPr lang="it-IT" sz="2000" i="1" dirty="0" err="1" smtClean="0">
                <a:solidFill>
                  <a:srgbClr val="7030A0"/>
                </a:solidFill>
              </a:rPr>
              <a:t>Collab</a:t>
            </a:r>
            <a:r>
              <a:rPr lang="it-IT" sz="2000" i="1" dirty="0" smtClean="0">
                <a:solidFill>
                  <a:srgbClr val="7030A0"/>
                </a:solidFill>
              </a:rPr>
              <a:t>.   </a:t>
            </a:r>
            <a:r>
              <a:rPr lang="it-IT" sz="2000" i="1" dirty="0" err="1" smtClean="0">
                <a:solidFill>
                  <a:srgbClr val="7030A0"/>
                </a:solidFill>
              </a:rPr>
              <a:t>allows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to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extend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  the </a:t>
            </a:r>
            <a:r>
              <a:rPr lang="it-IT" sz="2000" i="1" dirty="0" err="1" smtClean="0">
                <a:solidFill>
                  <a:srgbClr val="7030A0"/>
                </a:solidFill>
              </a:rPr>
              <a:t>dual-readout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also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in </a:t>
            </a:r>
            <a:r>
              <a:rPr lang="it-IT" sz="2000" i="1" dirty="0" err="1" smtClean="0">
                <a:solidFill>
                  <a:srgbClr val="7030A0"/>
                </a:solidFill>
              </a:rPr>
              <a:t>e.m.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calorimeters</a:t>
            </a:r>
            <a:r>
              <a:rPr lang="it-IT" sz="2000" i="1" dirty="0" smtClean="0">
                <a:solidFill>
                  <a:srgbClr val="7030A0"/>
                </a:solidFill>
              </a:rPr>
              <a:t>.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  </a:t>
            </a:r>
            <a:r>
              <a:rPr lang="it-IT" sz="2000" i="1" dirty="0" err="1" smtClean="0">
                <a:solidFill>
                  <a:srgbClr val="7030A0"/>
                </a:solidFill>
              </a:rPr>
              <a:t>Extensive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studies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have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been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performed</a:t>
            </a:r>
            <a:r>
              <a:rPr lang="it-IT" sz="2000" i="1" dirty="0" smtClean="0">
                <a:solidFill>
                  <a:srgbClr val="7030A0"/>
                </a:solidFill>
              </a:rPr>
              <a:t> in the </a:t>
            </a:r>
            <a:r>
              <a:rPr lang="it-IT" sz="2000" i="1" dirty="0" err="1" smtClean="0">
                <a:solidFill>
                  <a:srgbClr val="7030A0"/>
                </a:solidFill>
              </a:rPr>
              <a:t>past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by</a:t>
            </a:r>
            <a:r>
              <a:rPr lang="it-IT" sz="2000" i="1" dirty="0" smtClean="0">
                <a:solidFill>
                  <a:srgbClr val="7030A0"/>
                </a:solidFill>
              </a:rPr>
              <a:t> the DREAM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 </a:t>
            </a:r>
            <a:r>
              <a:rPr lang="it-IT" sz="2000" i="1" dirty="0" err="1" smtClean="0">
                <a:solidFill>
                  <a:srgbClr val="7030A0"/>
                </a:solidFill>
              </a:rPr>
              <a:t>Collaboration</a:t>
            </a:r>
            <a:r>
              <a:rPr lang="it-IT" sz="2000" i="1" dirty="0" smtClean="0">
                <a:solidFill>
                  <a:srgbClr val="7030A0"/>
                </a:solidFill>
              </a:rPr>
              <a:t> on PWO and BGO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 (</a:t>
            </a:r>
            <a:r>
              <a:rPr lang="it-IT" sz="2000" i="1" dirty="0" err="1" smtClean="0">
                <a:solidFill>
                  <a:srgbClr val="7030A0"/>
                </a:solidFill>
              </a:rPr>
              <a:t>see</a:t>
            </a:r>
            <a:r>
              <a:rPr lang="it-IT" sz="2000" i="1" dirty="0" smtClean="0">
                <a:solidFill>
                  <a:srgbClr val="7030A0"/>
                </a:solidFill>
              </a:rPr>
              <a:t> NIMA) . 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  A </a:t>
            </a:r>
            <a:r>
              <a:rPr lang="it-IT" sz="2000" i="1" dirty="0" err="1" smtClean="0">
                <a:solidFill>
                  <a:srgbClr val="7030A0"/>
                </a:solidFill>
              </a:rPr>
              <a:t>recent</a:t>
            </a:r>
            <a:r>
              <a:rPr lang="it-IT" sz="2000" i="1" dirty="0" smtClean="0">
                <a:solidFill>
                  <a:srgbClr val="7030A0"/>
                </a:solidFill>
              </a:rPr>
              <a:t> test </a:t>
            </a:r>
            <a:r>
              <a:rPr lang="it-IT" sz="2000" i="1" dirty="0" err="1" smtClean="0">
                <a:solidFill>
                  <a:srgbClr val="7030A0"/>
                </a:solidFill>
              </a:rPr>
              <a:t>beam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compared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two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of</a:t>
            </a:r>
            <a:r>
              <a:rPr lang="it-IT" sz="2000" i="1" dirty="0" smtClean="0">
                <a:solidFill>
                  <a:srgbClr val="7030A0"/>
                </a:solidFill>
              </a:rPr>
              <a:t> BSO (</a:t>
            </a:r>
            <a:r>
              <a:rPr lang="it-IT" sz="2000" i="1" dirty="0" err="1" smtClean="0">
                <a:solidFill>
                  <a:srgbClr val="7030A0"/>
                </a:solidFill>
              </a:rPr>
              <a:t>Bismuth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Silicate</a:t>
            </a:r>
            <a:r>
              <a:rPr lang="it-IT" sz="2000" i="1" dirty="0" smtClean="0">
                <a:solidFill>
                  <a:srgbClr val="7030A0"/>
                </a:solidFill>
              </a:rPr>
              <a:t>) and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BGO  (</a:t>
            </a:r>
            <a:r>
              <a:rPr lang="it-IT" sz="2000" i="1" dirty="0" err="1" smtClean="0">
                <a:solidFill>
                  <a:srgbClr val="7030A0"/>
                </a:solidFill>
              </a:rPr>
              <a:t>Bismuth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Germanate</a:t>
            </a:r>
            <a:r>
              <a:rPr lang="it-IT" sz="2000" i="1" dirty="0" smtClean="0">
                <a:solidFill>
                  <a:srgbClr val="7030A0"/>
                </a:solidFill>
              </a:rPr>
              <a:t>) </a:t>
            </a:r>
            <a:r>
              <a:rPr lang="it-IT" sz="2000" i="1" dirty="0" err="1" smtClean="0">
                <a:solidFill>
                  <a:srgbClr val="7030A0"/>
                </a:solidFill>
              </a:rPr>
              <a:t>of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equal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dimensions</a:t>
            </a:r>
            <a:r>
              <a:rPr lang="it-IT" sz="2000" i="1" dirty="0" smtClean="0">
                <a:solidFill>
                  <a:srgbClr val="7030A0"/>
                </a:solidFill>
              </a:rPr>
              <a:t> ( 2.2 x 2.2 x 18 </a:t>
            </a:r>
            <a:r>
              <a:rPr lang="it-IT" sz="2000" i="1" dirty="0" err="1" smtClean="0">
                <a:solidFill>
                  <a:srgbClr val="7030A0"/>
                </a:solidFill>
              </a:rPr>
              <a:t>cm³</a:t>
            </a:r>
            <a:r>
              <a:rPr lang="it-IT" sz="2000" i="1" dirty="0" smtClean="0">
                <a:solidFill>
                  <a:srgbClr val="7030A0"/>
                </a:solidFill>
              </a:rPr>
              <a:t>).</a:t>
            </a:r>
            <a:endParaRPr lang="it-IT" sz="2000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80294"/>
            <a:ext cx="7776864" cy="23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4077072"/>
            <a:ext cx="326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Now</a:t>
            </a:r>
            <a:r>
              <a:rPr lang="it-IT" dirty="0" smtClean="0">
                <a:solidFill>
                  <a:srgbClr val="002060"/>
                </a:solidFill>
              </a:rPr>
              <a:t> on NIM  A 640 (2011) 91-98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3" y="260648"/>
            <a:ext cx="3312367" cy="297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092280" y="3140968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/>
              <a:t>Time</a:t>
            </a:r>
            <a:r>
              <a:rPr lang="it-IT" sz="1400" i="1" dirty="0" smtClean="0"/>
              <a:t> (</a:t>
            </a:r>
            <a:r>
              <a:rPr lang="it-IT" sz="1400" i="1" dirty="0" err="1" smtClean="0"/>
              <a:t>ns</a:t>
            </a:r>
            <a:r>
              <a:rPr lang="it-IT" sz="1400" i="1" dirty="0" smtClean="0"/>
              <a:t>)</a:t>
            </a:r>
            <a:endParaRPr lang="it-IT" sz="1400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9648"/>
            <a:ext cx="32009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3722195"/>
            <a:ext cx="3096344" cy="31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45632"/>
            <a:ext cx="28083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716016" y="4653136"/>
            <a:ext cx="99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UG11 </a:t>
            </a:r>
            <a:r>
              <a:rPr lang="it-IT" sz="1400" b="1" dirty="0" err="1" smtClean="0">
                <a:solidFill>
                  <a:srgbClr val="FF0000"/>
                </a:solidFill>
              </a:rPr>
              <a:t>filter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0192" y="0"/>
            <a:ext cx="157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 smtClean="0">
                <a:solidFill>
                  <a:srgbClr val="FF0000"/>
                </a:solidFill>
              </a:rPr>
              <a:t>Average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signals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256" y="37890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C/S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6200000" flipH="1">
            <a:off x="-162272" y="3482752"/>
            <a:ext cx="1008112" cy="365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2"/>
          </p:cNvCxnSpPr>
          <p:nvPr/>
        </p:nvCxnSpPr>
        <p:spPr>
          <a:xfrm rot="16200000" flipH="1">
            <a:off x="2913041" y="3642248"/>
            <a:ext cx="1247943" cy="7738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2204864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Faster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scintillation</a:t>
            </a:r>
            <a:r>
              <a:rPr lang="it-IT" dirty="0" smtClean="0">
                <a:solidFill>
                  <a:srgbClr val="FF0000"/>
                </a:solidFill>
              </a:rPr>
              <a:t>  in BSO ( </a:t>
            </a:r>
            <a:r>
              <a:rPr lang="it-IT" dirty="0" err="1" smtClean="0">
                <a:solidFill>
                  <a:srgbClr val="FF0000"/>
                </a:solidFill>
              </a:rPr>
              <a:t>Scint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dirty="0" err="1" smtClean="0">
                <a:solidFill>
                  <a:srgbClr val="FF0000"/>
                </a:solidFill>
              </a:rPr>
              <a:t>yield</a:t>
            </a:r>
            <a:r>
              <a:rPr lang="it-IT" dirty="0" smtClean="0">
                <a:solidFill>
                  <a:srgbClr val="FF0000"/>
                </a:solidFill>
              </a:rPr>
              <a:t> BGO / BSO ≈ 4),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Same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attenuantion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length</a:t>
            </a:r>
            <a:r>
              <a:rPr lang="it-IT" dirty="0" smtClean="0">
                <a:solidFill>
                  <a:srgbClr val="FF0000"/>
                </a:solidFill>
              </a:rPr>
              <a:t>  (Cher. and </a:t>
            </a:r>
            <a:r>
              <a:rPr lang="it-IT" dirty="0" err="1" smtClean="0">
                <a:solidFill>
                  <a:srgbClr val="FF0000"/>
                </a:solidFill>
              </a:rPr>
              <a:t>Scint</a:t>
            </a:r>
            <a:r>
              <a:rPr lang="it-IT" dirty="0" smtClean="0">
                <a:solidFill>
                  <a:srgbClr val="FF0000"/>
                </a:solidFill>
              </a:rPr>
              <a:t>.) ≈ 34 cm ,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Absorption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Cherenkov</a:t>
            </a:r>
            <a:r>
              <a:rPr lang="it-IT" dirty="0" smtClean="0">
                <a:solidFill>
                  <a:srgbClr val="FF0000"/>
                </a:solidFill>
              </a:rPr>
              <a:t>  (1/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rgbClr val="FF0000"/>
                </a:solidFill>
              </a:rPr>
              <a:t>²)  </a:t>
            </a:r>
            <a:r>
              <a:rPr lang="it-IT" dirty="0" err="1" smtClean="0">
                <a:solidFill>
                  <a:srgbClr val="FF0000"/>
                </a:solidFill>
              </a:rPr>
              <a:t>smaller</a:t>
            </a:r>
            <a:r>
              <a:rPr lang="it-IT" dirty="0" smtClean="0">
                <a:solidFill>
                  <a:srgbClr val="FF0000"/>
                </a:solidFill>
              </a:rPr>
              <a:t> in BSO ,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0000"/>
                </a:solidFill>
              </a:rPr>
              <a:t>   </a:t>
            </a:r>
            <a:r>
              <a:rPr lang="it-IT" dirty="0" err="1" smtClean="0">
                <a:solidFill>
                  <a:srgbClr val="FF0000"/>
                </a:solidFill>
              </a:rPr>
              <a:t>Cherenkov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yield</a:t>
            </a:r>
            <a:r>
              <a:rPr lang="it-IT" dirty="0" smtClean="0">
                <a:solidFill>
                  <a:srgbClr val="FF0000"/>
                </a:solidFill>
              </a:rPr>
              <a:t>  BSO / BGO ≈ 5 </a:t>
            </a:r>
            <a:r>
              <a:rPr lang="it-IT" dirty="0" err="1" smtClean="0">
                <a:solidFill>
                  <a:srgbClr val="FF0000"/>
                </a:solidFill>
              </a:rPr>
              <a:t>with</a:t>
            </a:r>
            <a:r>
              <a:rPr lang="it-IT" dirty="0" smtClean="0">
                <a:solidFill>
                  <a:srgbClr val="FF0000"/>
                </a:solidFill>
              </a:rPr>
              <a:t>  UV330 , </a:t>
            </a:r>
            <a:r>
              <a:rPr lang="it-IT" dirty="0" err="1" smtClean="0">
                <a:solidFill>
                  <a:srgbClr val="FF0000"/>
                </a:solidFill>
              </a:rPr>
              <a:t>less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with</a:t>
            </a:r>
            <a:r>
              <a:rPr lang="it-IT" dirty="0" smtClean="0">
                <a:solidFill>
                  <a:srgbClr val="FF0000"/>
                </a:solidFill>
              </a:rPr>
              <a:t> UG11. </a:t>
            </a:r>
            <a:endParaRPr lang="it-IT" sz="800" dirty="0" smtClean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0"/>
            <a:ext cx="3131840" cy="2171450"/>
            <a:chOff x="5652120" y="0"/>
            <a:chExt cx="3312368" cy="2244761"/>
          </a:xfrm>
        </p:grpSpPr>
        <p:sp>
          <p:nvSpPr>
            <p:cNvPr id="15" name="TextBox 14"/>
            <p:cNvSpPr txBox="1"/>
            <p:nvPr/>
          </p:nvSpPr>
          <p:spPr>
            <a:xfrm>
              <a:off x="7833964" y="284992"/>
              <a:ext cx="1058746" cy="540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/>
                <a:t>Cherenkov</a:t>
              </a:r>
              <a:r>
                <a:rPr lang="it-IT" sz="1400" dirty="0" smtClean="0"/>
                <a:t> </a:t>
              </a:r>
            </a:p>
            <a:p>
              <a:r>
                <a:rPr lang="it-IT" sz="1400" dirty="0" smtClean="0"/>
                <a:t>           PMT</a:t>
              </a:r>
              <a:endParaRPr lang="it-IT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2120" y="1703876"/>
              <a:ext cx="1141210" cy="540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/>
                <a:t>Scintillation</a:t>
              </a:r>
              <a:r>
                <a:rPr lang="it-IT" sz="1400" dirty="0" smtClean="0"/>
                <a:t> </a:t>
              </a:r>
            </a:p>
            <a:p>
              <a:r>
                <a:rPr lang="it-IT" sz="1400" dirty="0" smtClean="0"/>
                <a:t>PMT</a:t>
              </a:r>
              <a:endParaRPr lang="it-IT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272" y="1628800"/>
              <a:ext cx="1508746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180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GeV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pions</a:t>
              </a:r>
              <a:endParaRPr lang="it-IT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9800000">
              <a:off x="7735449" y="651588"/>
              <a:ext cx="269709" cy="18507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56376" y="764704"/>
              <a:ext cx="252307" cy="316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endParaRPr lang="it-IT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7000576" y="1518494"/>
              <a:ext cx="369463" cy="1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7812360" y="836712"/>
              <a:ext cx="144016" cy="565533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 rot="19800000">
              <a:off x="6701063" y="1059150"/>
              <a:ext cx="988935" cy="185072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23"/>
            <p:cNvSpPr/>
            <p:nvPr/>
          </p:nvSpPr>
          <p:spPr>
            <a:xfrm rot="19800000">
              <a:off x="7673650" y="761316"/>
              <a:ext cx="29968" cy="18507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 rot="19800000">
              <a:off x="6385903" y="1466712"/>
              <a:ext cx="269709" cy="18507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 rot="19800000">
              <a:off x="6687444" y="1356984"/>
              <a:ext cx="29968" cy="18507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164288" y="1124744"/>
              <a:ext cx="18002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7384198" y="441244"/>
              <a:ext cx="369464" cy="583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876256" y="0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UV </a:t>
              </a:r>
              <a:r>
                <a:rPr lang="it-IT" sz="1600" dirty="0" err="1" smtClean="0"/>
                <a:t>filter</a:t>
              </a:r>
              <a:endParaRPr lang="it-IT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52120" y="778517"/>
              <a:ext cx="766594" cy="50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Yellow </a:t>
              </a:r>
              <a:r>
                <a:rPr lang="it-IT" sz="1600" dirty="0" err="1" smtClean="0"/>
                <a:t>filter</a:t>
              </a:r>
              <a:endParaRPr lang="it-IT" sz="16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6300776" y="1086970"/>
              <a:ext cx="235875" cy="185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784319" y="932744"/>
              <a:ext cx="8019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3347864" y="188640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</a:rPr>
              <a:t>  </a:t>
            </a:r>
            <a:r>
              <a:rPr lang="it-IT" dirty="0" err="1" smtClean="0">
                <a:solidFill>
                  <a:schemeClr val="tx2"/>
                </a:solidFill>
              </a:rPr>
              <a:t>Crystals</a:t>
            </a:r>
            <a:r>
              <a:rPr lang="it-IT" dirty="0" smtClean="0">
                <a:solidFill>
                  <a:schemeClr val="tx2"/>
                </a:solidFill>
              </a:rPr>
              <a:t> on a </a:t>
            </a:r>
            <a:r>
              <a:rPr lang="it-IT" dirty="0" err="1" smtClean="0">
                <a:solidFill>
                  <a:schemeClr val="tx2"/>
                </a:solidFill>
              </a:rPr>
              <a:t>rotating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      </a:t>
            </a:r>
            <a:r>
              <a:rPr lang="it-IT" dirty="0" err="1" smtClean="0">
                <a:solidFill>
                  <a:schemeClr val="tx2"/>
                </a:solidFill>
              </a:rPr>
              <a:t>platform</a:t>
            </a:r>
            <a:r>
              <a:rPr lang="it-IT" dirty="0" smtClean="0">
                <a:solidFill>
                  <a:schemeClr val="tx2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</a:rPr>
              <a:t>  </a:t>
            </a:r>
            <a:r>
              <a:rPr lang="it-IT" dirty="0" smtClean="0">
                <a:solidFill>
                  <a:srgbClr val="002060"/>
                </a:solidFill>
              </a:rPr>
              <a:t>UV </a:t>
            </a:r>
            <a:r>
              <a:rPr lang="it-IT" dirty="0" err="1" smtClean="0">
                <a:solidFill>
                  <a:srgbClr val="002060"/>
                </a:solidFill>
              </a:rPr>
              <a:t>filter</a:t>
            </a:r>
            <a:r>
              <a:rPr lang="it-IT" dirty="0" smtClean="0">
                <a:solidFill>
                  <a:srgbClr val="002060"/>
                </a:solidFill>
              </a:rPr>
              <a:t> (UG11/U330) 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</a:t>
            </a:r>
            <a:r>
              <a:rPr lang="it-IT" dirty="0" err="1" smtClean="0">
                <a:solidFill>
                  <a:srgbClr val="002060"/>
                </a:solidFill>
              </a:rPr>
              <a:t>for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Cherenkov</a:t>
            </a:r>
            <a:r>
              <a:rPr lang="it-IT" dirty="0" smtClean="0">
                <a:solidFill>
                  <a:srgbClr val="002060"/>
                </a:solidFill>
              </a:rPr>
              <a:t> PMT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   Yellow </a:t>
            </a:r>
            <a:r>
              <a:rPr lang="it-IT" dirty="0" err="1" smtClean="0">
                <a:solidFill>
                  <a:srgbClr val="002060"/>
                </a:solidFill>
              </a:rPr>
              <a:t>filter</a:t>
            </a:r>
            <a:r>
              <a:rPr lang="it-IT" dirty="0" smtClean="0">
                <a:solidFill>
                  <a:srgbClr val="002060"/>
                </a:solidFill>
              </a:rPr>
              <a:t> 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     </a:t>
            </a:r>
            <a:r>
              <a:rPr lang="it-IT" dirty="0" err="1" smtClean="0">
                <a:solidFill>
                  <a:srgbClr val="002060"/>
                </a:solidFill>
              </a:rPr>
              <a:t>for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Scintillation</a:t>
            </a:r>
            <a:r>
              <a:rPr lang="it-IT" dirty="0" smtClean="0">
                <a:solidFill>
                  <a:srgbClr val="002060"/>
                </a:solidFill>
              </a:rPr>
              <a:t> PMT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508104" y="1844824"/>
            <a:ext cx="187220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63888" y="3501008"/>
            <a:ext cx="19470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Deposited</a:t>
            </a:r>
            <a:r>
              <a:rPr lang="it-IT" sz="1400" b="1" i="1" dirty="0" smtClean="0">
                <a:solidFill>
                  <a:srgbClr val="FF0000"/>
                </a:solidFill>
              </a:rPr>
              <a:t> Energy (</a:t>
            </a:r>
            <a:r>
              <a:rPr lang="it-IT" sz="1400" b="1" i="1" dirty="0" err="1" smtClean="0">
                <a:solidFill>
                  <a:srgbClr val="FF0000"/>
                </a:solidFill>
              </a:rPr>
              <a:t>GeV</a:t>
            </a:r>
            <a:r>
              <a:rPr lang="it-IT" sz="1400" b="1" i="1" dirty="0" smtClean="0">
                <a:solidFill>
                  <a:srgbClr val="FF0000"/>
                </a:solidFill>
              </a:rPr>
              <a:t>)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47864" y="188640"/>
            <a:ext cx="2520280" cy="18002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9165" y="0"/>
            <a:ext cx="360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u="sng" dirty="0" smtClean="0">
                <a:solidFill>
                  <a:srgbClr val="FF0000"/>
                </a:solidFill>
              </a:rPr>
              <a:t>BGO  Matrix  </a:t>
            </a:r>
            <a:r>
              <a:rPr lang="it-IT" sz="4000" b="1" u="sng" dirty="0" smtClean="0">
                <a:solidFill>
                  <a:srgbClr val="FF0000"/>
                </a:solidFill>
              </a:rPr>
              <a:t>(1)</a:t>
            </a:r>
            <a:endParaRPr lang="it-IT" sz="4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51845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   </a:t>
            </a:r>
            <a:r>
              <a:rPr lang="it-IT" sz="2000" i="1" dirty="0" err="1" smtClean="0">
                <a:solidFill>
                  <a:srgbClr val="7030A0"/>
                </a:solidFill>
              </a:rPr>
              <a:t>Often</a:t>
            </a:r>
            <a:r>
              <a:rPr lang="it-IT" sz="2000" i="1" dirty="0" smtClean="0">
                <a:solidFill>
                  <a:srgbClr val="7030A0"/>
                </a:solidFill>
              </a:rPr>
              <a:t> in </a:t>
            </a:r>
            <a:r>
              <a:rPr lang="it-IT" sz="2000" i="1" dirty="0" err="1" smtClean="0">
                <a:solidFill>
                  <a:srgbClr val="7030A0"/>
                </a:solidFill>
              </a:rPr>
              <a:t>present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experiments</a:t>
            </a:r>
            <a:r>
              <a:rPr lang="it-IT" sz="2000" i="1" dirty="0" smtClean="0">
                <a:solidFill>
                  <a:srgbClr val="7030A0"/>
                </a:solidFill>
              </a:rPr>
              <a:t>  the 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e.m</a:t>
            </a:r>
            <a:r>
              <a:rPr lang="it-IT" sz="2000" i="1" dirty="0" err="1" smtClean="0">
                <a:solidFill>
                  <a:srgbClr val="7030A0"/>
                </a:solidFill>
              </a:rPr>
              <a:t>.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is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realized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with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  and </a:t>
            </a:r>
            <a:r>
              <a:rPr lang="it-IT" sz="2000" i="1" dirty="0" err="1" smtClean="0">
                <a:solidFill>
                  <a:srgbClr val="7030A0"/>
                </a:solidFill>
              </a:rPr>
              <a:t>an</a:t>
            </a: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</a:t>
            </a:r>
            <a:r>
              <a:rPr lang="it-IT" sz="2000" i="1" dirty="0" err="1" smtClean="0">
                <a:solidFill>
                  <a:srgbClr val="7030A0"/>
                </a:solidFill>
              </a:rPr>
              <a:t>hadronic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calorimeter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is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behind</a:t>
            </a:r>
            <a:r>
              <a:rPr lang="it-IT" sz="2000" i="1" dirty="0" smtClean="0">
                <a:solidFill>
                  <a:srgbClr val="7030A0"/>
                </a:solidFill>
              </a:rPr>
              <a:t>. </a:t>
            </a:r>
          </a:p>
          <a:p>
            <a:endParaRPr lang="it-IT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7030A0"/>
                </a:solidFill>
              </a:rPr>
              <a:t>  </a:t>
            </a:r>
            <a:r>
              <a:rPr lang="it-IT" sz="2000" i="1" dirty="0" err="1" smtClean="0">
                <a:solidFill>
                  <a:srgbClr val="7030A0"/>
                </a:solidFill>
              </a:rPr>
              <a:t>Since</a:t>
            </a:r>
            <a:r>
              <a:rPr lang="it-IT" sz="2000" i="1" dirty="0" smtClean="0">
                <a:solidFill>
                  <a:srgbClr val="7030A0"/>
                </a:solidFill>
              </a:rPr>
              <a:t> the </a:t>
            </a:r>
            <a:r>
              <a:rPr lang="it-IT" sz="2000" i="1" dirty="0" err="1" smtClean="0">
                <a:solidFill>
                  <a:srgbClr val="7030A0"/>
                </a:solidFill>
              </a:rPr>
              <a:t>dual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read</a:t>
            </a:r>
            <a:r>
              <a:rPr lang="it-IT" sz="2000" i="1" dirty="0" smtClean="0">
                <a:solidFill>
                  <a:srgbClr val="7030A0"/>
                </a:solidFill>
              </a:rPr>
              <a:t> out </a:t>
            </a:r>
            <a:r>
              <a:rPr lang="it-IT" sz="2000" i="1" dirty="0" err="1" smtClean="0">
                <a:solidFill>
                  <a:srgbClr val="7030A0"/>
                </a:solidFill>
              </a:rPr>
              <a:t>was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proven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to</a:t>
            </a:r>
            <a:r>
              <a:rPr lang="it-IT" sz="2000" i="1" dirty="0" smtClean="0">
                <a:solidFill>
                  <a:srgbClr val="7030A0"/>
                </a:solidFill>
              </a:rPr>
              <a:t> </a:t>
            </a:r>
            <a:r>
              <a:rPr lang="it-IT" sz="2000" i="1" dirty="0" err="1" smtClean="0">
                <a:solidFill>
                  <a:srgbClr val="7030A0"/>
                </a:solidFill>
              </a:rPr>
              <a:t>be</a:t>
            </a:r>
            <a:r>
              <a:rPr lang="it-IT" sz="2000" i="1" dirty="0" smtClean="0">
                <a:solidFill>
                  <a:srgbClr val="7030A0"/>
                </a:solidFill>
              </a:rPr>
              <a:t>   </a:t>
            </a:r>
          </a:p>
          <a:p>
            <a:r>
              <a:rPr lang="it-IT" sz="2000" i="1" dirty="0" smtClean="0">
                <a:solidFill>
                  <a:srgbClr val="7030A0"/>
                </a:solidFill>
              </a:rPr>
              <a:t>      </a:t>
            </a:r>
            <a:r>
              <a:rPr lang="it-IT" sz="2000" i="1" dirty="0" err="1" smtClean="0">
                <a:solidFill>
                  <a:srgbClr val="7030A0"/>
                </a:solidFill>
              </a:rPr>
              <a:t>possible</a:t>
            </a:r>
            <a:r>
              <a:rPr lang="it-IT" sz="2000" i="1" dirty="0" smtClean="0">
                <a:solidFill>
                  <a:srgbClr val="7030A0"/>
                </a:solidFill>
              </a:rPr>
              <a:t> in </a:t>
            </a:r>
            <a:r>
              <a:rPr lang="it-IT" sz="2000" i="1" dirty="0" err="1" smtClean="0">
                <a:solidFill>
                  <a:srgbClr val="7030A0"/>
                </a:solidFill>
              </a:rPr>
              <a:t>crystals</a:t>
            </a:r>
            <a:r>
              <a:rPr lang="it-IT" sz="2000" i="1" dirty="0" smtClean="0">
                <a:solidFill>
                  <a:srgbClr val="7030A0"/>
                </a:solidFill>
              </a:rPr>
              <a:t>, the </a:t>
            </a:r>
            <a:r>
              <a:rPr lang="en-US" sz="2000" i="1" dirty="0" smtClean="0">
                <a:solidFill>
                  <a:srgbClr val="7030A0"/>
                </a:solidFill>
              </a:rPr>
              <a:t>DREAM Collaboration 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has tested a full size BGO Calorimeter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backed by the original DREAM calorimeter.</a:t>
            </a:r>
          </a:p>
          <a:p>
            <a:endParaRPr lang="en-US" sz="8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  The </a:t>
            </a:r>
            <a:r>
              <a:rPr lang="en-US" sz="2000" i="1" dirty="0" err="1" smtClean="0">
                <a:solidFill>
                  <a:srgbClr val="7030A0"/>
                </a:solidFill>
              </a:rPr>
              <a:t>e.m</a:t>
            </a:r>
            <a:r>
              <a:rPr lang="en-US" sz="2000" i="1" dirty="0" smtClean="0">
                <a:solidFill>
                  <a:srgbClr val="7030A0"/>
                </a:solidFill>
              </a:rPr>
              <a:t>. section was a matrix of 100 BGO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crystals, 24 cm long and tapered (2.4 x 2.4 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cm² – 3,2 x 3.2 cm²) from L3 experiment. </a:t>
            </a:r>
            <a:endParaRPr lang="en-US" sz="800" i="1" dirty="0" smtClean="0">
              <a:solidFill>
                <a:srgbClr val="7030A0"/>
              </a:solidFill>
            </a:endParaRPr>
          </a:p>
          <a:p>
            <a:r>
              <a:rPr lang="en-US" sz="800" i="1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   A </a:t>
            </a:r>
            <a:r>
              <a:rPr lang="en-US" sz="2000" i="1" dirty="0" smtClean="0">
                <a:solidFill>
                  <a:srgbClr val="7030A0"/>
                </a:solidFill>
              </a:rPr>
              <a:t>first test performed in 2009 ,  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see  </a:t>
            </a:r>
            <a:r>
              <a:rPr lang="en-US" sz="2000" dirty="0" smtClean="0">
                <a:solidFill>
                  <a:srgbClr val="7030A0"/>
                </a:solidFill>
              </a:rPr>
              <a:t>NIMA 610 (2009), 488-501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</a:rPr>
              <a:t>   In </a:t>
            </a:r>
            <a:r>
              <a:rPr lang="en-US" sz="2000" i="1" dirty="0" smtClean="0">
                <a:solidFill>
                  <a:srgbClr val="7030A0"/>
                </a:solidFill>
              </a:rPr>
              <a:t>the 2010  test  </a:t>
            </a:r>
            <a:r>
              <a:rPr lang="en-US" sz="2000" i="1" dirty="0" smtClean="0">
                <a:solidFill>
                  <a:srgbClr val="7030A0"/>
                </a:solidFill>
              </a:rPr>
              <a:t>beam 16 </a:t>
            </a:r>
            <a:r>
              <a:rPr lang="en-US" sz="2000" i="1" dirty="0" smtClean="0">
                <a:solidFill>
                  <a:srgbClr val="7030A0"/>
                </a:solidFill>
              </a:rPr>
              <a:t>PMTs  with UG11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      filters (scintillation strongly attenuated).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2721099" cy="301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1733</Words>
  <Application>Microsoft Office PowerPoint</Application>
  <PresentationFormat>On-screen Show (4:3)</PresentationFormat>
  <Paragraphs>292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FLX</dc:creator>
  <cp:lastModifiedBy>FLX</cp:lastModifiedBy>
  <cp:revision>79</cp:revision>
  <dcterms:created xsi:type="dcterms:W3CDTF">2011-07-07T15:14:26Z</dcterms:created>
  <dcterms:modified xsi:type="dcterms:W3CDTF">2011-07-15T21:58:48Z</dcterms:modified>
</cp:coreProperties>
</file>